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812" r:id="rId2"/>
    <p:sldMasterId id="2147483913" r:id="rId3"/>
    <p:sldMasterId id="2147483926" r:id="rId4"/>
    <p:sldMasterId id="2147483938" r:id="rId5"/>
  </p:sldMasterIdLst>
  <p:notesMasterIdLst>
    <p:notesMasterId r:id="rId45"/>
  </p:notesMasterIdLst>
  <p:sldIdLst>
    <p:sldId id="281" r:id="rId6"/>
    <p:sldId id="392" r:id="rId7"/>
    <p:sldId id="354" r:id="rId8"/>
    <p:sldId id="462" r:id="rId9"/>
    <p:sldId id="394" r:id="rId10"/>
    <p:sldId id="395" r:id="rId11"/>
    <p:sldId id="863" r:id="rId12"/>
    <p:sldId id="851" r:id="rId13"/>
    <p:sldId id="852" r:id="rId14"/>
    <p:sldId id="950" r:id="rId15"/>
    <p:sldId id="951" r:id="rId16"/>
    <p:sldId id="864" r:id="rId17"/>
    <p:sldId id="399" r:id="rId18"/>
    <p:sldId id="400" r:id="rId19"/>
    <p:sldId id="865" r:id="rId20"/>
    <p:sldId id="873" r:id="rId21"/>
    <p:sldId id="866" r:id="rId22"/>
    <p:sldId id="426" r:id="rId23"/>
    <p:sldId id="867" r:id="rId24"/>
    <p:sldId id="346" r:id="rId25"/>
    <p:sldId id="347" r:id="rId26"/>
    <p:sldId id="348" r:id="rId27"/>
    <p:sldId id="349" r:id="rId28"/>
    <p:sldId id="869" r:id="rId29"/>
    <p:sldId id="874" r:id="rId30"/>
    <p:sldId id="356" r:id="rId31"/>
    <p:sldId id="911" r:id="rId32"/>
    <p:sldId id="870" r:id="rId33"/>
    <p:sldId id="386" r:id="rId34"/>
    <p:sldId id="440" r:id="rId35"/>
    <p:sldId id="443" r:id="rId36"/>
    <p:sldId id="342" r:id="rId37"/>
    <p:sldId id="871" r:id="rId38"/>
    <p:sldId id="352" r:id="rId39"/>
    <p:sldId id="948" r:id="rId40"/>
    <p:sldId id="949" r:id="rId41"/>
    <p:sldId id="936" r:id="rId42"/>
    <p:sldId id="941" r:id="rId43"/>
    <p:sldId id="456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21"/>
    <p:restoredTop sz="83265" autoAdjust="0"/>
  </p:normalViewPr>
  <p:slideViewPr>
    <p:cSldViewPr snapToGrid="0" snapToObjects="1" showGuides="1">
      <p:cViewPr varScale="1">
        <p:scale>
          <a:sx n="105" d="100"/>
          <a:sy n="105" d="100"/>
        </p:scale>
        <p:origin x="920" y="200"/>
      </p:cViewPr>
      <p:guideLst>
        <p:guide orient="horz" pos="4319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1814F-051D-FD4B-BDE2-6BAA2C90406E}" type="datetimeFigureOut">
              <a:rPr lang="en-US" smtClean="0"/>
              <a:t>2/22/22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86000-CA20-6F43-AAAD-4F5706BD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2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Decision-making for groundwater management typically starts with a conceptual model such as this.</a:t>
            </a:r>
          </a:p>
          <a:p>
            <a:r>
              <a:rPr lang="en-US" baseline="0" dirty="0"/>
              <a:t> Quantitative </a:t>
            </a:r>
            <a:r>
              <a:rPr lang="en-US" baseline="0" dirty="0" err="1"/>
              <a:t>modelling</a:t>
            </a:r>
            <a:r>
              <a:rPr lang="en-US" baseline="0" dirty="0"/>
              <a:t>, to support decision making is done by transforming a conceptual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7D07D-A6F1-A849-8114-C8B2D8E2005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6039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C96300B-A66B-984E-B656-8737BB10FB8B}" type="slidenum">
              <a:rPr lang="en-US" sz="1200">
                <a:solidFill>
                  <a:srgbClr val="000000"/>
                </a:solidFill>
              </a:rPr>
              <a:pPr/>
              <a:t>22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730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termination of current causes a time-varying decay in the magnetic field which causes eddy currents to flow at various depths in beneath the surface of the ground</a:t>
            </a:r>
            <a:r>
              <a:rPr lang="en-US" dirty="0">
                <a:effectLst/>
              </a:rPr>
              <a:t> </a:t>
            </a:r>
            <a:endParaRPr lang="en-US" sz="1200" baseline="0" dirty="0">
              <a:ea typeface="MS PGothic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946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C96300B-A66B-984E-B656-8737BB10FB8B}" type="slidenum">
              <a:rPr lang="en-US" sz="1200">
                <a:solidFill>
                  <a:srgbClr val="000000"/>
                </a:solidFill>
              </a:rPr>
              <a:pPr/>
              <a:t>23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730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312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Ian to </a:t>
            </a:r>
            <a:r>
              <a:rPr lang="en-US"/>
              <a:t>fix key.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86000-CA20-6F43-AAAD-4F5706BDD68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33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C96300B-A66B-984E-B656-8737BB10FB8B}" type="slidenum">
              <a:rPr lang="en-US" sz="1200">
                <a:solidFill>
                  <a:srgbClr val="000000"/>
                </a:solidFill>
              </a:rPr>
              <a:pPr/>
              <a:t>26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730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>
                <a:ea typeface="MS PGothic" charset="0"/>
              </a:rPr>
              <a:t>Transmitter loop</a:t>
            </a:r>
          </a:p>
        </p:txBody>
      </p:sp>
    </p:spTree>
    <p:extLst>
      <p:ext uri="{BB962C8B-B14F-4D97-AF65-F5344CB8AC3E}">
        <p14:creationId xmlns:p14="http://schemas.microsoft.com/office/powerpoint/2010/main" val="13869135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C96300B-A66B-984E-B656-8737BB10FB8B}" type="slidenum">
              <a:rPr lang="en-US" sz="1200">
                <a:solidFill>
                  <a:srgbClr val="000000"/>
                </a:solidFill>
              </a:rPr>
              <a:pPr/>
              <a:t>29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730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>
                <a:ea typeface="MS PGothic" charset="0"/>
              </a:rPr>
              <a:t>Transmitter loop</a:t>
            </a:r>
          </a:p>
        </p:txBody>
      </p:sp>
    </p:spTree>
    <p:extLst>
      <p:ext uri="{BB962C8B-B14F-4D97-AF65-F5344CB8AC3E}">
        <p14:creationId xmlns:p14="http://schemas.microsoft.com/office/powerpoint/2010/main" val="13869135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Seogi</a:t>
            </a:r>
            <a:r>
              <a:rPr lang="en-US" dirty="0"/>
              <a:t> from Butte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86000-CA20-6F43-AAAD-4F5706BDD68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596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Seogi</a:t>
            </a:r>
            <a:r>
              <a:rPr lang="en-US" dirty="0"/>
              <a:t> from Butte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86000-CA20-6F43-AAAD-4F5706BDD68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995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3A4C3D-B7AD-4B9E-A6BF-D8E0ABC8F9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8575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586000-CA20-6F43-AAAD-4F5706BDD6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5977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Basin </a:t>
            </a:r>
            <a:r>
              <a:rPr lang="da-DK" dirty="0" err="1"/>
              <a:t>delineation</a:t>
            </a:r>
            <a:r>
              <a:rPr lang="da-DK" dirty="0"/>
              <a:t> to the SW</a:t>
            </a:r>
          </a:p>
          <a:p>
            <a:r>
              <a:rPr lang="da-DK" dirty="0" err="1"/>
              <a:t>Mapping</a:t>
            </a:r>
            <a:r>
              <a:rPr lang="da-DK" dirty="0"/>
              <a:t> </a:t>
            </a:r>
            <a:r>
              <a:rPr lang="da-DK" dirty="0" err="1"/>
              <a:t>faults</a:t>
            </a:r>
            <a:r>
              <a:rPr lang="da-DK" dirty="0"/>
              <a:t> </a:t>
            </a:r>
            <a:r>
              <a:rPr lang="da-DK" dirty="0" err="1"/>
              <a:t>controlling</a:t>
            </a:r>
            <a:r>
              <a:rPr lang="da-DK" dirty="0"/>
              <a:t> the flow, </a:t>
            </a:r>
            <a:r>
              <a:rPr lang="da-DK" dirty="0" err="1"/>
              <a:t>creating</a:t>
            </a:r>
            <a:r>
              <a:rPr lang="da-DK" dirty="0"/>
              <a:t> sub-</a:t>
            </a:r>
            <a:r>
              <a:rPr lang="da-DK" dirty="0" err="1"/>
              <a:t>basins</a:t>
            </a:r>
            <a:r>
              <a:rPr lang="da-DK" dirty="0"/>
              <a:t> and </a:t>
            </a:r>
            <a:r>
              <a:rPr lang="da-DK" dirty="0" err="1"/>
              <a:t>dividing</a:t>
            </a:r>
            <a:r>
              <a:rPr lang="da-DK" dirty="0"/>
              <a:t> the overall </a:t>
            </a:r>
            <a:r>
              <a:rPr lang="da-DK" dirty="0" err="1"/>
              <a:t>groundwater</a:t>
            </a:r>
            <a:r>
              <a:rPr lang="da-DK" dirty="0"/>
              <a:t> </a:t>
            </a:r>
            <a:r>
              <a:rPr lang="da-DK" dirty="0" err="1"/>
              <a:t>basin</a:t>
            </a:r>
            <a:endParaRPr lang="da-DK" dirty="0"/>
          </a:p>
          <a:p>
            <a:r>
              <a:rPr lang="da-DK" dirty="0"/>
              <a:t>Even </a:t>
            </a:r>
            <a:r>
              <a:rPr lang="da-DK" dirty="0" err="1"/>
              <a:t>though</a:t>
            </a:r>
            <a:r>
              <a:rPr lang="da-DK" dirty="0"/>
              <a:t> the flight line </a:t>
            </a:r>
            <a:r>
              <a:rPr lang="da-DK" dirty="0" err="1"/>
              <a:t>spacing</a:t>
            </a:r>
            <a:r>
              <a:rPr lang="da-DK" dirty="0"/>
              <a:t> is </a:t>
            </a:r>
            <a:r>
              <a:rPr lang="da-DK" dirty="0" err="1"/>
              <a:t>sparse</a:t>
            </a:r>
            <a:r>
              <a:rPr lang="da-DK" dirty="0"/>
              <a:t> it gives </a:t>
            </a:r>
            <a:r>
              <a:rPr lang="da-DK" dirty="0" err="1"/>
              <a:t>us</a:t>
            </a:r>
            <a:r>
              <a:rPr lang="da-DK" dirty="0"/>
              <a:t> the </a:t>
            </a:r>
            <a:r>
              <a:rPr lang="da-DK" dirty="0" err="1"/>
              <a:t>first</a:t>
            </a:r>
            <a:r>
              <a:rPr lang="da-DK" dirty="0"/>
              <a:t> </a:t>
            </a:r>
            <a:r>
              <a:rPr lang="da-DK" dirty="0" err="1"/>
              <a:t>impression</a:t>
            </a:r>
            <a:r>
              <a:rPr lang="da-DK" dirty="0"/>
              <a:t> on </a:t>
            </a:r>
            <a:r>
              <a:rPr lang="da-DK" dirty="0" err="1"/>
              <a:t>where</a:t>
            </a:r>
            <a:r>
              <a:rPr lang="da-DK" dirty="0"/>
              <a:t> </a:t>
            </a:r>
            <a:r>
              <a:rPr lang="da-DK" dirty="0" err="1"/>
              <a:t>water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infiltrated</a:t>
            </a:r>
            <a:r>
              <a:rPr lang="da-DK" dirty="0"/>
              <a:t> and </a:t>
            </a:r>
            <a:r>
              <a:rPr lang="da-DK" dirty="0" err="1"/>
              <a:t>how</a:t>
            </a:r>
            <a:r>
              <a:rPr lang="da-DK" dirty="0"/>
              <a:t> it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stored</a:t>
            </a:r>
            <a:r>
              <a:rPr lang="da-DK" dirty="0"/>
              <a:t>. 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35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92836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Mary</a:t>
            </a:r>
            <a:r>
              <a:rPr lang="en-US" baseline="0" dirty="0"/>
              <a:t> </a:t>
            </a:r>
            <a:r>
              <a:rPr lang="en-US" baseline="0" dirty="0" err="1"/>
              <a:t>Scrugs</a:t>
            </a:r>
            <a:r>
              <a:rPr lang="en-US" baseline="0" dirty="0"/>
              <a:t> DWR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7D07D-A6F1-A849-8114-C8B2D8E2005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1220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586000-CA20-6F43-AAAD-4F5706BDD6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6635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Left – apply cutoff to best model</a:t>
            </a:r>
          </a:p>
          <a:p>
            <a:r>
              <a:rPr lang="en-US" dirty="0"/>
              <a:t>Right – bring in all models – 5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586000-CA20-6F43-AAAD-4F5706BDD6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00796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7D07D-A6F1-A849-8114-C8B2D8E2005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122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Mary</a:t>
            </a:r>
            <a:r>
              <a:rPr lang="en-US" baseline="0" dirty="0"/>
              <a:t> </a:t>
            </a:r>
            <a:r>
              <a:rPr lang="en-US" baseline="0" dirty="0" err="1"/>
              <a:t>Scrugs</a:t>
            </a:r>
            <a:r>
              <a:rPr lang="en-US" baseline="0" dirty="0"/>
              <a:t> DWR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7D07D-A6F1-A849-8114-C8B2D8E2005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7033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Option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9BA059-2F0C-5E4C-A492-447E80AF0D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222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586000-CA20-6F43-AAAD-4F5706BDD6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571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586000-CA20-6F43-AAAD-4F5706BDD6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890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Using sensors on the ground surface, deployed on airborne or satellite platforms.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162B2-81E3-4015-8BBD-7F3184770E1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2392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C96300B-A66B-984E-B656-8737BB10FB8B}" type="slidenum">
              <a:rPr lang="en-US" sz="1200">
                <a:solidFill>
                  <a:srgbClr val="000000"/>
                </a:solidFill>
              </a:rPr>
              <a:pPr/>
              <a:t>20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730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>
                <a:ea typeface="MS PGothic" charset="0"/>
              </a:rPr>
              <a:t>Transmitter loop</a:t>
            </a:r>
          </a:p>
        </p:txBody>
      </p:sp>
    </p:spTree>
    <p:extLst>
      <p:ext uri="{BB962C8B-B14F-4D97-AF65-F5344CB8AC3E}">
        <p14:creationId xmlns:p14="http://schemas.microsoft.com/office/powerpoint/2010/main" val="1386913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C96300B-A66B-984E-B656-8737BB10FB8B}" type="slidenum">
              <a:rPr lang="en-US" sz="1200">
                <a:solidFill>
                  <a:srgbClr val="000000"/>
                </a:solidFill>
              </a:rPr>
              <a:pPr/>
              <a:t>21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730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428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8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6312C-5B30-8244-B81D-FFC84B5D69C1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B0137-4B5F-D040-BE97-290B84BD7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07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6312C-5B30-8244-B81D-FFC84B5D69C1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B0137-4B5F-D040-BE97-290B84BD7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06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9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9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6312C-5B30-8244-B81D-FFC84B5D69C1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B0137-4B5F-D040-BE97-290B84BD7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81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8302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12401" y="293432"/>
            <a:ext cx="8969731" cy="718568"/>
          </a:xfrm>
          <a:prstGeom prst="rect">
            <a:avLst/>
          </a:prstGeom>
        </p:spPr>
        <p:txBody>
          <a:bodyPr lIns="82945" tIns="41473" rIns="82945" bIns="41473" anchor="ctr" anchorCtr="0"/>
          <a:lstStyle>
            <a:lvl1pPr>
              <a:defRPr sz="250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 lIns="82945" tIns="41473" rIns="82945" bIns="41473"/>
          <a:lstStyle/>
          <a:p>
            <a:pPr defTabSz="829452"/>
            <a:endParaRPr lang="en-GB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720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DB8E-EBD7-A945-A9CE-DDDC18145BB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2/22/22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25E0-C951-864C-B9AC-9CF942B2F88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4347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DB8E-EBD7-A945-A9CE-DDDC18145BB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2/22/22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25E0-C951-864C-B9AC-9CF942B2F88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5967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DB8E-EBD7-A945-A9CE-DDDC18145BB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2/22/22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25E0-C951-864C-B9AC-9CF942B2F88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1538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DB8E-EBD7-A945-A9CE-DDDC18145BB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2/22/22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25E0-C951-864C-B9AC-9CF942B2F88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13801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DB8E-EBD7-A945-A9CE-DDDC18145BB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2/22/22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25E0-C951-864C-B9AC-9CF942B2F88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3819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DB8E-EBD7-A945-A9CE-DDDC18145BB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2/22/22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25E0-C951-864C-B9AC-9CF942B2F88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6213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6312C-5B30-8244-B81D-FFC84B5D69C1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B0137-4B5F-D040-BE97-290B84BD7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163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DB8E-EBD7-A945-A9CE-DDDC18145BB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2/22/22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25E0-C951-864C-B9AC-9CF942B2F88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638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DB8E-EBD7-A945-A9CE-DDDC18145BB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2/22/22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25E0-C951-864C-B9AC-9CF942B2F88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7819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DB8E-EBD7-A945-A9CE-DDDC18145BB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2/22/22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25E0-C951-864C-B9AC-9CF942B2F88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01189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DB8E-EBD7-A945-A9CE-DDDC18145BB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2/22/22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25E0-C951-864C-B9AC-9CF942B2F88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51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DB8E-EBD7-A945-A9CE-DDDC18145BB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2/22/22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25E0-C951-864C-B9AC-9CF942B2F88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44518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F288A-D689-47AB-972A-ED20008E0726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960332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94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AFF0C-C56E-43F3-9306-CB44187F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2/22/22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EC45-40D6-496D-8D08-BAB5589BA6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339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AFF0C-C56E-43F3-9306-CB44187F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2/22/22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EC45-40D6-496D-8D08-BAB5589BA6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508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82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3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AFF0C-C56E-43F3-9306-CB44187F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2/22/22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EC45-40D6-496D-8D08-BAB5589BA6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977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AFF0C-C56E-43F3-9306-CB44187F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2/22/22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EC45-40D6-496D-8D08-BAB5589BA6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456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5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6312C-5B30-8244-B81D-FFC84B5D69C1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B0137-4B5F-D040-BE97-290B84BD7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459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1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1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AFF0C-C56E-43F3-9306-CB44187F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2/22/22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EC45-40D6-496D-8D08-BAB5589BA6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768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AFF0C-C56E-43F3-9306-CB44187F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2/22/22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EC45-40D6-496D-8D08-BAB5589BA6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977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AFF0C-C56E-43F3-9306-CB44187F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2/22/22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EC45-40D6-496D-8D08-BAB5589BA6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188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1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AFF0C-C56E-43F3-9306-CB44187F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2/22/22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EC45-40D6-496D-8D08-BAB5589BA6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425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51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AFF0C-C56E-43F3-9306-CB44187F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2/22/22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EC45-40D6-496D-8D08-BAB5589BA6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36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AFF0C-C56E-43F3-9306-CB44187F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2/22/22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EC45-40D6-496D-8D08-BAB5589BA6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158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99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39" y="365199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AFF0C-C56E-43F3-9306-CB44187F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2/22/22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EC45-40D6-496D-8D08-BAB5589BA6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467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829879"/>
            <a:ext cx="9144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9D9207-451B-419E-97A5-5E5F41927CE9}" type="datetimeFigureOut">
              <a:rPr lang="en-US" smtClean="0"/>
              <a:pPr>
                <a:defRPr/>
              </a:pPr>
              <a:t>2/22/22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282B09-BC34-44E7-B14E-D50A683A2A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6413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B887F9-F619-49D1-941F-A853AEEB596E}" type="datetimeFigureOut">
              <a:rPr lang="en-US" smtClean="0"/>
              <a:pPr>
                <a:defRPr/>
              </a:pPr>
              <a:t>2/22/22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E07A00-7DE9-494A-B14E-201455F04F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809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829878"/>
            <a:ext cx="9144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D931AB-89A5-4CF1-BA98-3A9664DA1EEC}" type="datetimeFigureOut">
              <a:rPr lang="en-US" smtClean="0"/>
              <a:pPr>
                <a:defRPr/>
              </a:pPr>
              <a:t>2/22/22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B9090-143A-4F31-B444-24CBC5C5262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878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6312C-5B30-8244-B81D-FFC84B5D69C1}" type="datetimeFigureOut">
              <a:rPr lang="en-US" smtClean="0"/>
              <a:t>2/22/22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B0137-4B5F-D040-BE97-290B84BD7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631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A0C41A-13C5-4A08-B6E1-0F8F4D796D11}" type="datetimeFigureOut">
              <a:rPr lang="en-US" smtClean="0"/>
              <a:pPr>
                <a:defRPr/>
              </a:pPr>
              <a:t>2/22/22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3F6920-F54F-45FC-B870-8175DB89D7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7991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1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1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AA2F1E-FFEF-4DCB-9C70-79CFC88CE517}" type="datetimeFigureOut">
              <a:rPr lang="en-US" smtClean="0"/>
              <a:pPr>
                <a:defRPr/>
              </a:pPr>
              <a:t>2/22/22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2960F1-C716-488D-BFC9-700CC4CC218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5810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B52038-A45F-442A-921E-6D829EC85CFB}" type="datetimeFigureOut">
              <a:rPr lang="en-US" smtClean="0"/>
              <a:pPr>
                <a:defRPr/>
              </a:pPr>
              <a:t>2/22/22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AB3669-02AA-42F7-A226-24010893D3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6506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CAC99-AE12-4B3F-97AD-9F3B778C4FFE}" type="datetimeFigureOut">
              <a:rPr lang="en-US" smtClean="0"/>
              <a:pPr>
                <a:defRPr/>
              </a:pPr>
              <a:t>2/22/22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D935E-C728-4592-9B7D-D0692B346D1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8048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1" y="2057400"/>
            <a:ext cx="3652025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313C14-D5DC-4EDA-B4A7-83C085CAB1D8}" type="datetimeFigureOut">
              <a:rPr lang="en-US" smtClean="0"/>
              <a:pPr>
                <a:defRPr/>
              </a:pPr>
              <a:t>2/22/22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C761A9-E146-447A-AF92-24C10036F60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5831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1" y="2057400"/>
            <a:ext cx="3652025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6D8D2C-CA1A-4737-9C0D-5F9C326D8326}" type="datetimeFigureOut">
              <a:rPr lang="en-US" smtClean="0"/>
              <a:pPr>
                <a:defRPr/>
              </a:pPr>
              <a:t>2/22/22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B3310-9D39-4F4C-9AA2-81C798440D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0345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2"/>
            <a:ext cx="105156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7"/>
            <a:ext cx="105156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5186516"/>
            <a:ext cx="10514012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4/25/17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Collection and Use of Airborne Electromagnetic Geophysics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6D10A-3902-452B-B090-FB9417A330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0653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4489399"/>
            <a:ext cx="10514012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4/25/17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Collection and Use of Airborne Electromagnetic Geophysics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6D10A-3902-452B-B090-FB9417A330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5019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4/25/17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Collection and Use of Airborne Electromagnetic Geophysics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6D10A-3902-452B-B090-FB9417A330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7132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9"/>
            <a:ext cx="105156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4850581"/>
            <a:ext cx="10514012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4/25/17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Collection and Use of Airborne Electromagnetic Geophysics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6D10A-3902-452B-B090-FB9417A330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294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6312C-5B30-8244-B81D-FFC84B5D69C1}" type="datetimeFigureOut">
              <a:rPr lang="en-US" smtClean="0"/>
              <a:t>2/22/22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B0137-4B5F-D040-BE97-290B84BD7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363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1" y="188595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6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7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7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4/25/17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Collection and Use of Airborne Electromagnetic Geophysics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6D10A-3902-452B-B090-FB9417A330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0195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7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8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5" y="4873766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4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2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8" y="4873764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4/25/17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Collection and Use of Airborne Electromagnetic Geophysics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6D10A-3902-452B-B090-FB9417A330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4078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123492-DCDE-4CB8-BB1E-E79123897939}" type="datetimeFigureOut">
              <a:rPr lang="en-US" smtClean="0"/>
              <a:pPr>
                <a:defRPr/>
              </a:pPr>
              <a:t>2/22/22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0361B-2A63-40C6-AD8E-50AA1DA059C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1057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25950C-8C40-467C-91B9-93A1F82B7007}" type="datetimeFigureOut">
              <a:rPr lang="en-US" smtClean="0"/>
              <a:pPr>
                <a:defRPr/>
              </a:pPr>
              <a:t>2/22/22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F5096-92AE-44F2-97DE-7D40250B813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116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6312C-5B30-8244-B81D-FFC84B5D69C1}" type="datetimeFigureOut">
              <a:rPr lang="en-US" smtClean="0"/>
              <a:t>2/22/22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B0137-4B5F-D040-BE97-290B84BD7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72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6312C-5B30-8244-B81D-FFC84B5D69C1}" type="datetimeFigureOut">
              <a:rPr lang="en-US" smtClean="0"/>
              <a:t>2/22/22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B0137-4B5F-D040-BE97-290B84BD7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0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6312C-5B30-8244-B81D-FFC84B5D69C1}" type="datetimeFigureOut">
              <a:rPr lang="en-US" smtClean="0"/>
              <a:t>2/22/22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B0137-4B5F-D040-BE97-290B84BD7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38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6312C-5B30-8244-B81D-FFC84B5D69C1}" type="datetimeFigureOut">
              <a:rPr lang="en-US" smtClean="0"/>
              <a:t>2/22/22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B0137-4B5F-D040-BE97-290B84BD7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64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0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6312C-5B30-8244-B81D-FFC84B5D69C1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0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0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B0137-4B5F-D040-BE97-290B84BD7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01C0814-D075-4335-8C3D-F2BE4BD3206F}"/>
              </a:ext>
            </a:extLst>
          </p:cNvPr>
          <p:cNvSpPr/>
          <p:nvPr userDrawn="1"/>
        </p:nvSpPr>
        <p:spPr>
          <a:xfrm>
            <a:off x="2089863" y="334395"/>
            <a:ext cx="10102140" cy="416306"/>
          </a:xfrm>
          <a:prstGeom prst="rect">
            <a:avLst/>
          </a:prstGeom>
          <a:solidFill>
            <a:srgbClr val="9C9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 defTabSz="829452"/>
            <a:endParaRPr lang="en-US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ekstboks 10">
            <a:extLst>
              <a:ext uri="{FF2B5EF4-FFF2-40B4-BE49-F238E27FC236}">
                <a16:creationId xmlns:a16="http://schemas.microsoft.com/office/drawing/2014/main" id="{983D810C-8412-4A8A-B523-B46BF8329807}"/>
              </a:ext>
            </a:extLst>
          </p:cNvPr>
          <p:cNvSpPr txBox="1"/>
          <p:nvPr/>
        </p:nvSpPr>
        <p:spPr>
          <a:xfrm>
            <a:off x="1126105" y="585678"/>
            <a:ext cx="680471" cy="237644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defTabSz="829452"/>
            <a:r>
              <a:rPr lang="en-US" sz="1000" i="1" dirty="0">
                <a:solidFill>
                  <a:prstClr val="black"/>
                </a:solidFill>
                <a:latin typeface="Calibri"/>
              </a:rPr>
              <a:t>…by </a:t>
            </a:r>
            <a:r>
              <a:rPr lang="en-US" sz="1000" b="1" i="1" dirty="0">
                <a:solidFill>
                  <a:prstClr val="black"/>
                </a:solidFill>
                <a:latin typeface="Calibri"/>
              </a:rPr>
              <a:t>I•GIS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BC8B6544-50E5-4A99-9ABA-BCAEEC0B6ABB}"/>
              </a:ext>
            </a:extLst>
          </p:cNvPr>
          <p:cNvSpPr txBox="1"/>
          <p:nvPr userDrawn="1"/>
        </p:nvSpPr>
        <p:spPr>
          <a:xfrm>
            <a:off x="11525174" y="6602556"/>
            <a:ext cx="359870" cy="2222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defTabSz="829452"/>
            <a:r>
              <a:rPr lang="da-DK" sz="900" dirty="0">
                <a:solidFill>
                  <a:prstClr val="black"/>
                </a:solidFill>
                <a:latin typeface="Calibri"/>
              </a:rPr>
              <a:t>#</a:t>
            </a:r>
            <a:fld id="{1F8300B9-D4F0-4577-8D12-FF4ADE3EAC9C}" type="slidenum">
              <a:rPr lang="da-DK" sz="900" smtClean="0">
                <a:solidFill>
                  <a:prstClr val="black"/>
                </a:solidFill>
                <a:latin typeface="Calibri"/>
              </a:rPr>
              <a:pPr defTabSz="829452"/>
              <a:t>‹#›</a:t>
            </a:fld>
            <a:endParaRPr lang="en-US" sz="9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5A587CA2-2E62-4800-9FC5-D7ED62A1AE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1278" y="4539515"/>
            <a:ext cx="2960761" cy="2318486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8BBC49E0-474E-4DE9-853B-52B5BA203D3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51" y="328614"/>
            <a:ext cx="1567620" cy="41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927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</p:sldLayoutIdLst>
  <p:txStyles>
    <p:titleStyle>
      <a:lvl1pPr algn="ctr" rtl="0" eaLnBrk="1" hangingPunct="1">
        <a:tabLst/>
        <a:defRPr lang="en-GB" sz="40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marL="0" marR="0" indent="0" rtl="0" eaLnBrk="1" hangingPunct="1">
        <a:spcBef>
          <a:spcPts val="0"/>
        </a:spcBef>
        <a:spcAft>
          <a:spcPts val="1283"/>
        </a:spcAft>
        <a:tabLst/>
        <a:defRPr lang="en-GB" sz="29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6312C-5B30-8244-B81D-FFC84B5D69C1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B0137-4B5F-D040-BE97-290B84BD7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21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AFF0C-C56E-43F3-9306-CB44187F5B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8EC45-40D6-496D-8D08-BAB5589BA6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01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r>
              <a:rPr lang="en-US"/>
              <a:t>4/25/17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r>
              <a:rPr lang="en-US"/>
              <a:t>Collection and Use of Airborne Electromagnetic Geophysics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fld id="{D526D10A-3902-452B-B090-FB9417A330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201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  <p:sldLayoutId id="2147483951" r:id="rId13"/>
    <p:sldLayoutId id="2147483952" r:id="rId14"/>
    <p:sldLayoutId id="2147483953" r:id="rId15"/>
    <p:sldLayoutId id="2147483954" r:id="rId16"/>
    <p:sldLayoutId id="2147483955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jpeg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4.jpeg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2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hs.ucsd.edu/LBCI/LIPA_Magnetic_Field_Levels_Around_Homes.pdf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tif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41.tif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8779" y="1245853"/>
            <a:ext cx="8554714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STANFORD GROUNDWATER ARCHITECTURE PROJECT (GAP)  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Utilizing Advanced Geophysical and Computational Methods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for the Development of Hydrogeologic Conceptual Models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800"/>
              </a:spcAft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366" y="696823"/>
            <a:ext cx="1327500" cy="155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981" y="390527"/>
            <a:ext cx="1721250" cy="495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89E2DA-31E4-0E4D-8AF3-980C8C468BFD}"/>
              </a:ext>
            </a:extLst>
          </p:cNvPr>
          <p:cNvSpPr txBox="1"/>
          <p:nvPr/>
        </p:nvSpPr>
        <p:spPr>
          <a:xfrm>
            <a:off x="4910600" y="2864133"/>
            <a:ext cx="392928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Project Leads:</a:t>
            </a:r>
          </a:p>
          <a:p>
            <a:r>
              <a:rPr lang="en-US" dirty="0">
                <a:latin typeface="Arial"/>
                <a:cs typeface="Arial"/>
              </a:rPr>
              <a:t>Rosemary Knight (Stanford)</a:t>
            </a:r>
          </a:p>
          <a:p>
            <a:r>
              <a:rPr lang="en-US" dirty="0">
                <a:latin typeface="Arial"/>
                <a:cs typeface="Arial"/>
              </a:rPr>
              <a:t>Max </a:t>
            </a:r>
            <a:r>
              <a:rPr lang="en-US" dirty="0" err="1">
                <a:latin typeface="Arial"/>
                <a:cs typeface="Arial"/>
              </a:rPr>
              <a:t>Halkjær</a:t>
            </a:r>
            <a:r>
              <a:rPr lang="en-US" dirty="0">
                <a:latin typeface="Arial"/>
                <a:cs typeface="Arial"/>
              </a:rPr>
              <a:t> (Ramboll)		</a:t>
            </a:r>
          </a:p>
          <a:p>
            <a:r>
              <a:rPr lang="en-US" dirty="0">
                <a:latin typeface="Arial"/>
                <a:cs typeface="Arial"/>
              </a:rPr>
              <a:t>Niels-Peter Jensen (I-GIS)</a:t>
            </a:r>
          </a:p>
          <a:p>
            <a:r>
              <a:rPr lang="en-US" dirty="0" err="1">
                <a:latin typeface="Arial"/>
                <a:cs typeface="Arial"/>
              </a:rPr>
              <a:t>Esben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Auken</a:t>
            </a:r>
            <a:r>
              <a:rPr lang="en-US" dirty="0">
                <a:latin typeface="Arial"/>
                <a:cs typeface="Arial"/>
              </a:rPr>
              <a:t> (Aarhus University)</a:t>
            </a:r>
          </a:p>
          <a:p>
            <a:r>
              <a:rPr lang="en-US" dirty="0">
                <a:latin typeface="Arial"/>
                <a:cs typeface="Arial"/>
              </a:rPr>
              <a:t>Jim </a:t>
            </a:r>
            <a:r>
              <a:rPr lang="en-US" dirty="0" err="1">
                <a:latin typeface="Arial"/>
                <a:cs typeface="Arial"/>
              </a:rPr>
              <a:t>Cannia</a:t>
            </a:r>
            <a:r>
              <a:rPr lang="en-US" dirty="0">
                <a:latin typeface="Arial"/>
                <a:cs typeface="Arial"/>
              </a:rPr>
              <a:t> (Aqua Geo Frameworks)</a:t>
            </a:r>
          </a:p>
        </p:txBody>
      </p:sp>
    </p:spTree>
    <p:extLst>
      <p:ext uri="{BB962C8B-B14F-4D97-AF65-F5344CB8AC3E}">
        <p14:creationId xmlns:p14="http://schemas.microsoft.com/office/powerpoint/2010/main" val="2429993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628910-099B-094F-8F73-7538F03FBD4A}"/>
              </a:ext>
            </a:extLst>
          </p:cNvPr>
          <p:cNvSpPr txBox="1"/>
          <p:nvPr/>
        </p:nvSpPr>
        <p:spPr>
          <a:xfrm>
            <a:off x="509174" y="1125111"/>
            <a:ext cx="106299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Characterization of stratigraphy and aquifer architecture.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Delineate the architecture of the major aquifers and aquitards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Examine the level of connectivity between the upper and lower portions of the 	Tuscan/Tehama aquifer system.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Assess the spatial distribution and quantity of clay-rich sediments, providing an 	estimate of possible subsidence risk. 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Identify areas that need to be grouped into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hydrostratigraphic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layers.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A29A35-D4E2-6C42-8C6F-1D15B5B808BD}"/>
              </a:ext>
            </a:extLst>
          </p:cNvPr>
          <p:cNvSpPr txBox="1"/>
          <p:nvPr/>
        </p:nvSpPr>
        <p:spPr>
          <a:xfrm>
            <a:off x="2277486" y="294114"/>
            <a:ext cx="76370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Examples of Groundwater Management Questions </a:t>
            </a:r>
          </a:p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 Butte/Glenn Counties</a:t>
            </a:r>
          </a:p>
        </p:txBody>
      </p:sp>
    </p:spTree>
    <p:extLst>
      <p:ext uri="{BB962C8B-B14F-4D97-AF65-F5344CB8AC3E}">
        <p14:creationId xmlns:p14="http://schemas.microsoft.com/office/powerpoint/2010/main" val="622865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4D14488-6715-BB47-840F-23018E6F04FA}"/>
              </a:ext>
            </a:extLst>
          </p:cNvPr>
          <p:cNvSpPr/>
          <p:nvPr/>
        </p:nvSpPr>
        <p:spPr>
          <a:xfrm>
            <a:off x="509174" y="1424029"/>
            <a:ext cx="1068047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2) Mapping of the water table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3) Investigation of the transition from fresh to saline water at depth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where the depth to saline groundwater is sufficiently shallow.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4)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Coordination across groundwater basin boundaries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assess groundwater-surface water interaction. 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5) Optimize groundwater management efforts.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Identify areas for new monitoring well installation.  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Identify areas for managed aquifer recharge projects.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665DBE-0EC4-204D-8D53-346268C44307}"/>
              </a:ext>
            </a:extLst>
          </p:cNvPr>
          <p:cNvSpPr txBox="1"/>
          <p:nvPr/>
        </p:nvSpPr>
        <p:spPr>
          <a:xfrm>
            <a:off x="2277486" y="294114"/>
            <a:ext cx="76370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Examples of Groundwater Management Questions </a:t>
            </a:r>
          </a:p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 Butte/Glenn Counties</a:t>
            </a:r>
          </a:p>
        </p:txBody>
      </p:sp>
    </p:spTree>
    <p:extLst>
      <p:ext uri="{BB962C8B-B14F-4D97-AF65-F5344CB8AC3E}">
        <p14:creationId xmlns:p14="http://schemas.microsoft.com/office/powerpoint/2010/main" val="2553079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6354" y="952500"/>
            <a:ext cx="8789586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1) Engage with local agency to identify groundwater management questions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	</a:t>
            </a:r>
          </a:p>
          <a:p>
            <a:r>
              <a:rPr lang="en-US" sz="2000" dirty="0">
                <a:latin typeface="Arial"/>
                <a:cs typeface="Arial"/>
              </a:rPr>
              <a:t>2) Develop the Data Management System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 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3) Compile existing data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 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4) Design the AEM survey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5) Acquire the AEM data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6) Analyze the AEM data to obtain the resistivity model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 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7) Interpret the resistivity models to extract the needed information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8) Integrate all data to generate the conceptual model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9) Answer the management questions, acknowledging uncertainty.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 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48770" y="244614"/>
            <a:ext cx="19564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GAP Workflow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65647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A157C-9421-4EC5-94E4-8402F44A1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301" y="162782"/>
            <a:ext cx="6727298" cy="718568"/>
          </a:xfrm>
        </p:spPr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GeoSuite</a:t>
            </a:r>
            <a:r>
              <a:rPr lang="en-US" dirty="0"/>
              <a:t>?</a:t>
            </a:r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C068CB5-0EAD-42AD-8C50-816A4F258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2615" y="881382"/>
            <a:ext cx="3618413" cy="1523183"/>
          </a:xfrm>
          <a:prstGeom prst="rect">
            <a:avLst/>
          </a:prstGeom>
          <a:noFill/>
          <a:ln w="317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14E348-BC6B-4023-AD0F-2EBCE4F840E5}"/>
              </a:ext>
            </a:extLst>
          </p:cNvPr>
          <p:cNvSpPr txBox="1"/>
          <p:nvPr/>
        </p:nvSpPr>
        <p:spPr>
          <a:xfrm>
            <a:off x="2050959" y="1461818"/>
            <a:ext cx="4898812" cy="2022740"/>
          </a:xfrm>
          <a:prstGeom prst="rect">
            <a:avLst/>
          </a:prstGeom>
          <a:noFill/>
        </p:spPr>
        <p:txBody>
          <a:bodyPr wrap="square" lIns="82936" tIns="41469" rIns="82936" bIns="41469" rtlCol="0">
            <a:spAutoFit/>
          </a:bodyPr>
          <a:lstStyle/>
          <a:p>
            <a:pPr defTabSz="829366"/>
            <a:r>
              <a:rPr lang="en-GB" dirty="0" err="1">
                <a:solidFill>
                  <a:prstClr val="black"/>
                </a:solidFill>
                <a:latin typeface="Arial"/>
                <a:cs typeface="Arial"/>
              </a:rPr>
              <a:t>GeoSuite</a:t>
            </a:r>
            <a:r>
              <a:rPr lang="en-GB" dirty="0">
                <a:solidFill>
                  <a:prstClr val="black"/>
                </a:solidFill>
                <a:latin typeface="Arial"/>
                <a:cs typeface="Arial"/>
              </a:rPr>
              <a:t> is a web-based georeferenced relational data management system (DMS) 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developed for California by I-GIS</a:t>
            </a:r>
          </a:p>
          <a:p>
            <a:pPr defTabSz="829366"/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  <a:p>
            <a:pPr marL="259178" indent="-259178" defTabSz="829366">
              <a:buFontTx/>
              <a:buChar char="-"/>
            </a:pP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829366"/>
            <a:endParaRPr lang="en-GB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829366"/>
            <a:endParaRPr lang="en-GB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1027" name="Picture 3" descr="ScreenHunter_321 Jan">
            <a:extLst>
              <a:ext uri="{FF2B5EF4-FFF2-40B4-BE49-F238E27FC236}">
                <a16:creationId xmlns:a16="http://schemas.microsoft.com/office/drawing/2014/main" id="{12960754-265D-4004-8424-FCF59105F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6016" y="2721319"/>
            <a:ext cx="1925099" cy="1360144"/>
          </a:xfrm>
          <a:prstGeom prst="rect">
            <a:avLst/>
          </a:prstGeom>
          <a:noFill/>
          <a:ln w="317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8" name="Picture 4" descr="ScreenHunter_72 Apr">
            <a:extLst>
              <a:ext uri="{FF2B5EF4-FFF2-40B4-BE49-F238E27FC236}">
                <a16:creationId xmlns:a16="http://schemas.microsoft.com/office/drawing/2014/main" id="{FF4A8428-8313-45F0-8230-15CBA8715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3414" y="2475076"/>
            <a:ext cx="1829977" cy="1286065"/>
          </a:xfrm>
          <a:prstGeom prst="rect">
            <a:avLst/>
          </a:prstGeom>
          <a:noFill/>
          <a:ln w="317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0163E255-D02B-47F5-BDE3-193F78C3E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8289" y="2999259"/>
            <a:ext cx="3997986" cy="225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ScreenHunter_33 Aug">
            <a:extLst>
              <a:ext uri="{FF2B5EF4-FFF2-40B4-BE49-F238E27FC236}">
                <a16:creationId xmlns:a16="http://schemas.microsoft.com/office/drawing/2014/main" id="{21F6313D-1450-4CB4-979B-C7A1AD2EB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3773" y="4343599"/>
            <a:ext cx="4853319" cy="182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B51DD0-AEBB-EE45-A711-889AEFA8F587}"/>
              </a:ext>
            </a:extLst>
          </p:cNvPr>
          <p:cNvSpPr txBox="1"/>
          <p:nvPr/>
        </p:nvSpPr>
        <p:spPr>
          <a:xfrm>
            <a:off x="8284369" y="6550223"/>
            <a:ext cx="3151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Provided by Niels-Peter Jensen, IGIS</a:t>
            </a:r>
          </a:p>
        </p:txBody>
      </p:sp>
    </p:spTree>
    <p:extLst>
      <p:ext uri="{BB962C8B-B14F-4D97-AF65-F5344CB8AC3E}">
        <p14:creationId xmlns:p14="http://schemas.microsoft.com/office/powerpoint/2010/main" val="3764472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FDCE3B2F-AE78-433D-BC46-093231CF0793}"/>
              </a:ext>
            </a:extLst>
          </p:cNvPr>
          <p:cNvSpPr/>
          <p:nvPr/>
        </p:nvSpPr>
        <p:spPr>
          <a:xfrm>
            <a:off x="3026080" y="1012000"/>
            <a:ext cx="6139844" cy="4316434"/>
          </a:xfrm>
          <a:prstGeom prst="ellipse">
            <a:avLst/>
          </a:prstGeom>
          <a:solidFill>
            <a:srgbClr val="4F81BD">
              <a:alpha val="40000"/>
            </a:srgb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 defTabSz="829366"/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ED49E9-CB73-41DC-86DA-49C4BDC5B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071" y="162782"/>
            <a:ext cx="6727298" cy="718568"/>
          </a:xfrm>
        </p:spPr>
        <p:txBody>
          <a:bodyPr/>
          <a:lstStyle/>
          <a:p>
            <a:r>
              <a:rPr lang="en-GB" dirty="0" err="1"/>
              <a:t>GeoSuite</a:t>
            </a:r>
            <a:r>
              <a:rPr lang="en-GB" dirty="0"/>
              <a:t> DMS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5C1BF9E-917C-4A3A-9C27-EA3DE60E0B07}"/>
              </a:ext>
            </a:extLst>
          </p:cNvPr>
          <p:cNvCxnSpPr>
            <a:cxnSpLocks/>
          </p:cNvCxnSpPr>
          <p:nvPr/>
        </p:nvCxnSpPr>
        <p:spPr>
          <a:xfrm>
            <a:off x="7467667" y="2766045"/>
            <a:ext cx="182057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716F246-4264-4BC8-A9F6-5012EEEC11EA}"/>
              </a:ext>
            </a:extLst>
          </p:cNvPr>
          <p:cNvSpPr txBox="1"/>
          <p:nvPr/>
        </p:nvSpPr>
        <p:spPr>
          <a:xfrm>
            <a:off x="8941020" y="1861216"/>
            <a:ext cx="2380383" cy="360747"/>
          </a:xfrm>
          <a:prstGeom prst="rect">
            <a:avLst/>
          </a:prstGeom>
          <a:noFill/>
        </p:spPr>
        <p:txBody>
          <a:bodyPr wrap="square" lIns="82936" tIns="41469" rIns="82936" bIns="41469" rtlCol="0">
            <a:spAutoFit/>
          </a:bodyPr>
          <a:lstStyle/>
          <a:p>
            <a:pPr defTabSz="829366"/>
            <a:r>
              <a:rPr lang="en-US" dirty="0">
                <a:solidFill>
                  <a:prstClr val="black"/>
                </a:solidFill>
                <a:latin typeface="Trebuchet MS" panose="020B0603020202020204" pitchFamily="34" charset="0"/>
              </a:rPr>
              <a:t>GIS Web-viewer </a:t>
            </a:r>
            <a:endParaRPr lang="en-GB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pic>
        <p:nvPicPr>
          <p:cNvPr id="22" name="Billede 13">
            <a:extLst>
              <a:ext uri="{FF2B5EF4-FFF2-40B4-BE49-F238E27FC236}">
                <a16:creationId xmlns:a16="http://schemas.microsoft.com/office/drawing/2014/main" id="{DE7C5E27-CEB1-4C95-8BF0-3C153042AD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71827" y="2187895"/>
            <a:ext cx="1200475" cy="124116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E487498-BB7E-4066-A76B-2DA337D05CD8}"/>
              </a:ext>
            </a:extLst>
          </p:cNvPr>
          <p:cNvSpPr txBox="1"/>
          <p:nvPr/>
        </p:nvSpPr>
        <p:spPr>
          <a:xfrm>
            <a:off x="8251478" y="1309151"/>
            <a:ext cx="167492" cy="360747"/>
          </a:xfrm>
          <a:prstGeom prst="rect">
            <a:avLst/>
          </a:prstGeom>
          <a:noFill/>
        </p:spPr>
        <p:txBody>
          <a:bodyPr wrap="none" lIns="82936" tIns="41469" rIns="82936" bIns="41469" rtlCol="0">
            <a:spAutoFit/>
          </a:bodyPr>
          <a:lstStyle/>
          <a:p>
            <a:pPr defTabSz="829366"/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34" name="Picture 10" descr="Image result for online support ">
            <a:extLst>
              <a:ext uri="{FF2B5EF4-FFF2-40B4-BE49-F238E27FC236}">
                <a16:creationId xmlns:a16="http://schemas.microsoft.com/office/drawing/2014/main" id="{AB3F258D-F1B4-4468-A8A4-A80825AF4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5148" y="5438545"/>
            <a:ext cx="1682822" cy="99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0074BB8-1100-4441-B090-3F78E74D66B2}"/>
              </a:ext>
            </a:extLst>
          </p:cNvPr>
          <p:cNvSpPr txBox="1"/>
          <p:nvPr/>
        </p:nvSpPr>
        <p:spPr>
          <a:xfrm>
            <a:off x="5181555" y="6360196"/>
            <a:ext cx="2024842" cy="329969"/>
          </a:xfrm>
          <a:prstGeom prst="rect">
            <a:avLst/>
          </a:prstGeom>
          <a:noFill/>
        </p:spPr>
        <p:txBody>
          <a:bodyPr wrap="square" lIns="82936" tIns="41469" rIns="82936" bIns="41469" rtlCol="0">
            <a:spAutoFit/>
          </a:bodyPr>
          <a:lstStyle/>
          <a:p>
            <a:pPr defTabSz="829366"/>
            <a:r>
              <a:rPr lang="en-US" sz="1600" dirty="0">
                <a:solidFill>
                  <a:prstClr val="black"/>
                </a:solidFill>
                <a:latin typeface="Trebuchet MS" panose="020B0603020202020204" pitchFamily="34" charset="0"/>
              </a:rPr>
              <a:t>Full support service</a:t>
            </a:r>
            <a:endParaRPr lang="en-GB" sz="16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E64FBC96-9437-4C97-B4DD-19A241897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1207" y="1795891"/>
            <a:ext cx="4696226" cy="1976892"/>
          </a:xfrm>
          <a:prstGeom prst="rect">
            <a:avLst/>
          </a:prstGeom>
          <a:noFill/>
          <a:ln w="317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7" name="Billede 13">
            <a:extLst>
              <a:ext uri="{FF2B5EF4-FFF2-40B4-BE49-F238E27FC236}">
                <a16:creationId xmlns:a16="http://schemas.microsoft.com/office/drawing/2014/main" id="{A081037E-E7B3-475C-BF3B-DECF072915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73303" y="3625031"/>
            <a:ext cx="2670109" cy="14409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121DDD8-611B-4DF5-BB5A-3BFCCE937E8F}"/>
              </a:ext>
            </a:extLst>
          </p:cNvPr>
          <p:cNvCxnSpPr>
            <a:cxnSpLocks/>
          </p:cNvCxnSpPr>
          <p:nvPr/>
        </p:nvCxnSpPr>
        <p:spPr>
          <a:xfrm>
            <a:off x="4593697" y="4212892"/>
            <a:ext cx="182057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">
            <a:extLst>
              <a:ext uri="{FF2B5EF4-FFF2-40B4-BE49-F238E27FC236}">
                <a16:creationId xmlns:a16="http://schemas.microsoft.com/office/drawing/2014/main" id="{8E61E812-9F3A-48FD-ADE7-EA28EAB01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2138" y="3820947"/>
            <a:ext cx="2232592" cy="1256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DCB28B7-66B7-42F6-8FC0-EAF5D4BDF84F}"/>
              </a:ext>
            </a:extLst>
          </p:cNvPr>
          <p:cNvCxnSpPr>
            <a:cxnSpLocks/>
          </p:cNvCxnSpPr>
          <p:nvPr/>
        </p:nvCxnSpPr>
        <p:spPr>
          <a:xfrm flipH="1">
            <a:off x="5116237" y="3102386"/>
            <a:ext cx="522540" cy="84921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7A8812A-3D88-4CDB-8CE2-042CDCE795AC}"/>
              </a:ext>
            </a:extLst>
          </p:cNvPr>
          <p:cNvCxnSpPr>
            <a:cxnSpLocks/>
          </p:cNvCxnSpPr>
          <p:nvPr/>
        </p:nvCxnSpPr>
        <p:spPr>
          <a:xfrm>
            <a:off x="6291952" y="3142715"/>
            <a:ext cx="195952" cy="87420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46B57DE-82F9-467B-BEF6-A7D38A4C4242}"/>
              </a:ext>
            </a:extLst>
          </p:cNvPr>
          <p:cNvSpPr txBox="1"/>
          <p:nvPr/>
        </p:nvSpPr>
        <p:spPr>
          <a:xfrm>
            <a:off x="8731829" y="4853023"/>
            <a:ext cx="1632937" cy="360747"/>
          </a:xfrm>
          <a:prstGeom prst="rect">
            <a:avLst/>
          </a:prstGeom>
          <a:noFill/>
        </p:spPr>
        <p:txBody>
          <a:bodyPr wrap="square" lIns="82936" tIns="41469" rIns="82936" bIns="41469" rtlCol="0">
            <a:spAutoFit/>
          </a:bodyPr>
          <a:lstStyle/>
          <a:p>
            <a:pPr defTabSz="829366"/>
            <a:r>
              <a:rPr lang="en-US" dirty="0">
                <a:solidFill>
                  <a:prstClr val="black"/>
                </a:solidFill>
                <a:latin typeface="Trebuchet MS" panose="020B0603020202020204" pitchFamily="34" charset="0"/>
              </a:rPr>
              <a:t>HCM and GSP  </a:t>
            </a:r>
            <a:endParaRPr lang="en-GB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Picture 2" descr="ScreenHunter_33 Aug">
            <a:extLst>
              <a:ext uri="{FF2B5EF4-FFF2-40B4-BE49-F238E27FC236}">
                <a16:creationId xmlns:a16="http://schemas.microsoft.com/office/drawing/2014/main" id="{65653DCA-661D-4CA8-8DAA-A152305C0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6127" y="5195365"/>
            <a:ext cx="3732480" cy="1406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4" name="Picture 10" descr="Billedresultat for geological map california">
            <a:extLst>
              <a:ext uri="{FF2B5EF4-FFF2-40B4-BE49-F238E27FC236}">
                <a16:creationId xmlns:a16="http://schemas.microsoft.com/office/drawing/2014/main" id="{AEB72E50-C9A6-4BE8-A489-4E47F17879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79461" y="1466847"/>
            <a:ext cx="1244160" cy="124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4789384-130C-40E6-9969-F5B8218241DF}"/>
              </a:ext>
            </a:extLst>
          </p:cNvPr>
          <p:cNvSpPr txBox="1"/>
          <p:nvPr/>
        </p:nvSpPr>
        <p:spPr>
          <a:xfrm>
            <a:off x="2178202" y="1069051"/>
            <a:ext cx="1001053" cy="360747"/>
          </a:xfrm>
          <a:prstGeom prst="rect">
            <a:avLst/>
          </a:prstGeom>
          <a:noFill/>
        </p:spPr>
        <p:txBody>
          <a:bodyPr wrap="none" lIns="82936" tIns="41469" rIns="82936" bIns="41469" rtlCol="0">
            <a:spAutoFit/>
          </a:bodyPr>
          <a:lstStyle/>
          <a:p>
            <a:pPr defTabSz="829366"/>
            <a:r>
              <a:rPr lang="en-US" dirty="0">
                <a:solidFill>
                  <a:prstClr val="black"/>
                </a:solidFill>
                <a:latin typeface="Trebuchet MS" panose="020B0603020202020204" pitchFamily="34" charset="0"/>
              </a:rPr>
              <a:t>Geology</a:t>
            </a:r>
            <a:endParaRPr lang="en-GB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CBACB60-14C1-4EA8-A5A9-F8C125D0F4CC}"/>
              </a:ext>
            </a:extLst>
          </p:cNvPr>
          <p:cNvSpPr txBox="1"/>
          <p:nvPr/>
        </p:nvSpPr>
        <p:spPr>
          <a:xfrm>
            <a:off x="1750392" y="5017499"/>
            <a:ext cx="1502302" cy="360747"/>
          </a:xfrm>
          <a:prstGeom prst="rect">
            <a:avLst/>
          </a:prstGeom>
          <a:noFill/>
        </p:spPr>
        <p:txBody>
          <a:bodyPr wrap="square" lIns="82936" tIns="41469" rIns="82936" bIns="41469" rtlCol="0">
            <a:spAutoFit/>
          </a:bodyPr>
          <a:lstStyle/>
          <a:p>
            <a:pPr defTabSz="829366"/>
            <a:r>
              <a:rPr lang="en-US" dirty="0">
                <a:solidFill>
                  <a:prstClr val="black"/>
                </a:solidFill>
                <a:latin typeface="Trebuchet MS" panose="020B0603020202020204" pitchFamily="34" charset="0"/>
              </a:rPr>
              <a:t>Geophysics</a:t>
            </a:r>
            <a:endParaRPr lang="en-GB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BBC6060-BF20-4B23-83D5-2DB790F9E6F8}"/>
              </a:ext>
            </a:extLst>
          </p:cNvPr>
          <p:cNvSpPr txBox="1"/>
          <p:nvPr/>
        </p:nvSpPr>
        <p:spPr>
          <a:xfrm>
            <a:off x="1722810" y="2875750"/>
            <a:ext cx="1244160" cy="360747"/>
          </a:xfrm>
          <a:prstGeom prst="rect">
            <a:avLst/>
          </a:prstGeom>
          <a:noFill/>
        </p:spPr>
        <p:txBody>
          <a:bodyPr wrap="square" lIns="82936" tIns="41469" rIns="82936" bIns="41469" rtlCol="0">
            <a:spAutoFit/>
          </a:bodyPr>
          <a:lstStyle/>
          <a:p>
            <a:pPr defTabSz="829366"/>
            <a:r>
              <a:rPr lang="en-US" dirty="0">
                <a:solidFill>
                  <a:prstClr val="black"/>
                </a:solidFill>
                <a:latin typeface="Trebuchet MS" panose="020B0603020202020204" pitchFamily="34" charset="0"/>
              </a:rPr>
              <a:t>Well logs</a:t>
            </a:r>
            <a:endParaRPr lang="en-GB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pic>
        <p:nvPicPr>
          <p:cNvPr id="1036" name="Picture 12" descr="Billedresultat for SkyTEM">
            <a:extLst>
              <a:ext uri="{FF2B5EF4-FFF2-40B4-BE49-F238E27FC236}">
                <a16:creationId xmlns:a16="http://schemas.microsoft.com/office/drawing/2014/main" id="{7E3CAE3A-983E-4CF3-98E6-8E3CE33F0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15" y="5318203"/>
            <a:ext cx="2737152" cy="153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Billedresultat for manual drill logs">
            <a:extLst>
              <a:ext uri="{FF2B5EF4-FFF2-40B4-BE49-F238E27FC236}">
                <a16:creationId xmlns:a16="http://schemas.microsoft.com/office/drawing/2014/main" id="{B0BA121F-BFBC-4067-BDB2-047A4B9C3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0303" y="5469508"/>
            <a:ext cx="1327104" cy="84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iagram of well construction, summary lithology, and geophysical log data from multiple-well monitoring site CVKR, Cuyama Valley, California.">
            <a:extLst>
              <a:ext uri="{FF2B5EF4-FFF2-40B4-BE49-F238E27FC236}">
                <a16:creationId xmlns:a16="http://schemas.microsoft.com/office/drawing/2014/main" id="{B53EB718-5502-4634-8D94-8909207A1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683" y="3188571"/>
            <a:ext cx="987902" cy="126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6C116E4-6A34-43E7-8B47-24131579671C}"/>
              </a:ext>
            </a:extLst>
          </p:cNvPr>
          <p:cNvCxnSpPr>
            <a:cxnSpLocks/>
          </p:cNvCxnSpPr>
          <p:nvPr/>
        </p:nvCxnSpPr>
        <p:spPr>
          <a:xfrm>
            <a:off x="7917233" y="4996784"/>
            <a:ext cx="418057" cy="53102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row: Curved Down 5">
            <a:extLst>
              <a:ext uri="{FF2B5EF4-FFF2-40B4-BE49-F238E27FC236}">
                <a16:creationId xmlns:a16="http://schemas.microsoft.com/office/drawing/2014/main" id="{DC7CCE0B-E479-46E4-BF7D-1E45916BAD7E}"/>
              </a:ext>
            </a:extLst>
          </p:cNvPr>
          <p:cNvSpPr/>
          <p:nvPr/>
        </p:nvSpPr>
        <p:spPr>
          <a:xfrm>
            <a:off x="2946538" y="1864786"/>
            <a:ext cx="1480160" cy="46710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 defTabSz="829366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Arrow: Curved Down 32">
            <a:extLst>
              <a:ext uri="{FF2B5EF4-FFF2-40B4-BE49-F238E27FC236}">
                <a16:creationId xmlns:a16="http://schemas.microsoft.com/office/drawing/2014/main" id="{3E063FA2-2B88-4F08-A013-3BDC227BEB01}"/>
              </a:ext>
            </a:extLst>
          </p:cNvPr>
          <p:cNvSpPr/>
          <p:nvPr/>
        </p:nvSpPr>
        <p:spPr>
          <a:xfrm>
            <a:off x="2503540" y="3223200"/>
            <a:ext cx="1480160" cy="46710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 defTabSz="829366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Arrow: Curved Down 37">
            <a:extLst>
              <a:ext uri="{FF2B5EF4-FFF2-40B4-BE49-F238E27FC236}">
                <a16:creationId xmlns:a16="http://schemas.microsoft.com/office/drawing/2014/main" id="{48776D68-E0B5-4CA4-A7BC-7C3AAA54C9A9}"/>
              </a:ext>
            </a:extLst>
          </p:cNvPr>
          <p:cNvSpPr/>
          <p:nvPr/>
        </p:nvSpPr>
        <p:spPr>
          <a:xfrm rot="19647096">
            <a:off x="3688654" y="5031753"/>
            <a:ext cx="1480160" cy="46710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 defTabSz="829366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29FB562-CA3C-2B4B-A48B-6B8E14E73A7A}"/>
              </a:ext>
            </a:extLst>
          </p:cNvPr>
          <p:cNvSpPr txBox="1"/>
          <p:nvPr/>
        </p:nvSpPr>
        <p:spPr>
          <a:xfrm>
            <a:off x="1664113" y="773450"/>
            <a:ext cx="3151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Provided by Niels-Peter Jensen, IGIS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E8BFBF4-6AE0-1B4C-853F-D5AFEB887599}"/>
              </a:ext>
            </a:extLst>
          </p:cNvPr>
          <p:cNvSpPr txBox="1"/>
          <p:nvPr/>
        </p:nvSpPr>
        <p:spPr>
          <a:xfrm>
            <a:off x="8284369" y="6550223"/>
            <a:ext cx="3151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Provided by Niels-Peter Jensen, IGIS</a:t>
            </a:r>
          </a:p>
        </p:txBody>
      </p:sp>
    </p:spTree>
    <p:extLst>
      <p:ext uri="{BB962C8B-B14F-4D97-AF65-F5344CB8AC3E}">
        <p14:creationId xmlns:p14="http://schemas.microsoft.com/office/powerpoint/2010/main" val="384705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  <p:bldP spid="35" grpId="0"/>
      <p:bldP spid="36" grpId="0"/>
      <p:bldP spid="37" grpId="0"/>
      <p:bldP spid="6" grpId="0" animBg="1"/>
      <p:bldP spid="33" grpId="0" animBg="1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6354" y="952500"/>
            <a:ext cx="8789586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1) Engage with local agency to identify groundwater management questions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	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2) Develop the Data Management System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 </a:t>
            </a:r>
          </a:p>
          <a:p>
            <a:r>
              <a:rPr lang="en-US" sz="2000" dirty="0">
                <a:latin typeface="Arial"/>
                <a:cs typeface="Arial"/>
              </a:rPr>
              <a:t>3) Compile existing data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 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4) Design the AEM survey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5) Acquire the AEM data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6) Analyze the AEM data to obtain the resistivity model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 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7) Interpret the resistivity models to extract the needed information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8) Integrate all data to generate the conceptual model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9) Answer the management questions, acknowledging uncertainty.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 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48770" y="244614"/>
            <a:ext cx="19564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GAP Workflow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63784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10" y="1281684"/>
            <a:ext cx="106205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3) Compile existing data</a:t>
            </a:r>
          </a:p>
          <a:p>
            <a:r>
              <a:rPr lang="en-US" sz="2000" dirty="0">
                <a:latin typeface="Arial"/>
                <a:cs typeface="Arial"/>
              </a:rPr>
              <a:t> </a:t>
            </a:r>
          </a:p>
          <a:p>
            <a:r>
              <a:rPr lang="en-US" sz="2000" dirty="0">
                <a:latin typeface="Arial"/>
                <a:cs typeface="Arial"/>
              </a:rPr>
              <a:t>Gather, organize, and  digitize sufficient data to support acquisition, analysis and interpretation of AEM data. </a:t>
            </a:r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				lithology logs</a:t>
            </a:r>
          </a:p>
          <a:p>
            <a:r>
              <a:rPr lang="en-US" sz="2000" dirty="0">
                <a:latin typeface="Arial"/>
                <a:cs typeface="Arial"/>
              </a:rPr>
              <a:t>				geophysical logs</a:t>
            </a:r>
          </a:p>
          <a:p>
            <a:r>
              <a:rPr lang="en-US" sz="2000" dirty="0">
                <a:latin typeface="Arial"/>
                <a:cs typeface="Arial"/>
              </a:rPr>
              <a:t>				water quality data</a:t>
            </a:r>
          </a:p>
          <a:p>
            <a:r>
              <a:rPr lang="en-US" sz="2000" dirty="0">
                <a:latin typeface="Arial"/>
                <a:cs typeface="Arial"/>
              </a:rPr>
              <a:t>				geologic/hydrogeologic cross-sections</a:t>
            </a:r>
          </a:p>
          <a:p>
            <a:r>
              <a:rPr lang="en-US" sz="2000" dirty="0">
                <a:latin typeface="Arial"/>
                <a:cs typeface="Arial"/>
              </a:rPr>
              <a:t>				water table measurements</a:t>
            </a:r>
          </a:p>
          <a:p>
            <a:r>
              <a:rPr lang="en-US" sz="2000" dirty="0">
                <a:latin typeface="Arial"/>
                <a:cs typeface="Arial"/>
              </a:rPr>
              <a:t> </a:t>
            </a:r>
          </a:p>
          <a:p>
            <a:endParaRPr lang="en-US" sz="20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48770" y="244614"/>
            <a:ext cx="19564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GAP Workflow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96312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6354" y="952500"/>
            <a:ext cx="8789586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1) Engage with local agency to identify groundwater management questions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	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2) Develop the Data Management System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 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3) Compile existing data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 </a:t>
            </a:r>
          </a:p>
          <a:p>
            <a:r>
              <a:rPr lang="en-US" sz="2000" dirty="0">
                <a:latin typeface="Arial"/>
                <a:cs typeface="Arial"/>
              </a:rPr>
              <a:t>4) Design the AEM survey</a:t>
            </a:r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5) Acquire the AEM data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6) Analyze the AEM data to obtain the resistivity model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 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7) Interpret the resistivity models to extract the needed information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8) Integrate all data to generate the conceptual model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9) Answer the management questions, acknowledging uncertainty.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 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48770" y="244614"/>
            <a:ext cx="19564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GAP Workflow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34980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 txBox="1">
            <a:spLocks/>
          </p:cNvSpPr>
          <p:nvPr/>
        </p:nvSpPr>
        <p:spPr>
          <a:xfrm>
            <a:off x="5862638" y="1430929"/>
            <a:ext cx="4030936" cy="151553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defRPr sz="24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•"/>
              <a:defRPr sz="200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•"/>
              <a:defRPr sz="180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140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120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rgbClr val="B2B2B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rgbClr val="B2B2B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rgbClr val="B2B2B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rgbClr val="B2B2B2"/>
                </a:solidFill>
                <a:latin typeface="+mn-lt"/>
              </a:defRPr>
            </a:lvl9pPr>
          </a:lstStyle>
          <a:p>
            <a:pPr marL="0" indent="0" defTabSz="91440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>
                <a:srgbClr val="8C1515"/>
              </a:buClr>
              <a:buSzPct val="80000"/>
              <a:buNone/>
            </a:pPr>
            <a:r>
              <a:rPr lang="en-US" kern="0" dirty="0">
                <a:solidFill>
                  <a:srgbClr val="000000"/>
                </a:solidFill>
                <a:ea typeface="ＭＳ Ｐゴシック"/>
              </a:rPr>
              <a:t>			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1068" y="1361412"/>
            <a:ext cx="1035590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Done in close consultation with local agency to ensure that the designed survey can acquire the data needed to answer identified groundwater management questions.</a:t>
            </a:r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1) Start with existing data (well data + other).</a:t>
            </a:r>
          </a:p>
          <a:p>
            <a:r>
              <a:rPr lang="en-US" sz="2000" dirty="0">
                <a:latin typeface="Arial"/>
                <a:cs typeface="Arial"/>
              </a:rPr>
              <a:t>2) Review (develop as needed) model/s of the system – determine areas of uncertainty 	due to lack of data.</a:t>
            </a:r>
          </a:p>
          <a:p>
            <a:r>
              <a:rPr lang="en-US" sz="2000" dirty="0">
                <a:latin typeface="Arial"/>
                <a:cs typeface="Arial"/>
              </a:rPr>
              <a:t>3) Formal or informal sensitivity analysis: assess sensitivity of answers to management 	questions to new data; guides consideration of if/where to acquire more data.</a:t>
            </a:r>
          </a:p>
          <a:p>
            <a:r>
              <a:rPr lang="en-US" sz="2000" dirty="0">
                <a:latin typeface="Arial"/>
                <a:cs typeface="Arial"/>
              </a:rPr>
              <a:t>4) Forward model the geophysics to assess ability to resolve key features, likely depth of 	imaging, anticipated quality of data, etc..</a:t>
            </a:r>
          </a:p>
          <a:p>
            <a:r>
              <a:rPr lang="en-US" sz="2000" dirty="0">
                <a:latin typeface="Arial"/>
                <a:cs typeface="Arial"/>
              </a:rPr>
              <a:t>5) Finalize flight line planning.</a:t>
            </a:r>
          </a:p>
        </p:txBody>
      </p:sp>
    </p:spTree>
    <p:extLst>
      <p:ext uri="{BB962C8B-B14F-4D97-AF65-F5344CB8AC3E}">
        <p14:creationId xmlns:p14="http://schemas.microsoft.com/office/powerpoint/2010/main" val="145528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6354" y="952500"/>
            <a:ext cx="8789586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1) Engage with local agency to identify groundwater management questions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	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2) Develop the Data Management System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 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3) Compile existing data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 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4) Design the AEM survey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5) Acquire the AEM data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6) Analyze the AEM data to obtain the resistivity model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 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7) Interpret the resistivity models to extract the needed information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8) Integrate all data to generate the conceptual model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9) Answer the management questions, acknowledging uncertainty.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 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48770" y="244614"/>
            <a:ext cx="19564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GAP Workflow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57443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95268" y="6065811"/>
            <a:ext cx="2252065" cy="307700"/>
          </a:xfrm>
          <a:prstGeom prst="rect">
            <a:avLst/>
          </a:prstGeom>
          <a:noFill/>
        </p:spPr>
        <p:txBody>
          <a:bodyPr wrap="none" lIns="91360" tIns="45682" rIns="91360" bIns="45682" rtlCol="0">
            <a:spAutoFit/>
          </a:bodyPr>
          <a:lstStyle/>
          <a:p>
            <a:pPr defTabSz="456819"/>
            <a:r>
              <a:rPr lang="en-US" sz="1400" dirty="0">
                <a:solidFill>
                  <a:prstClr val="black"/>
                </a:solidFill>
                <a:latin typeface="Calibri"/>
              </a:rPr>
              <a:t>CA </a:t>
            </a:r>
            <a:r>
              <a:rPr lang="en-US" sz="1400" dirty="0" err="1">
                <a:solidFill>
                  <a:prstClr val="black"/>
                </a:solidFill>
                <a:latin typeface="Calibri"/>
              </a:rPr>
              <a:t>Dept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of Water Resources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38794" y="287480"/>
            <a:ext cx="88292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Sustainable Groundwater Management Act (SGMA, 2014)</a:t>
            </a:r>
          </a:p>
          <a:p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A hydrogeologic conceptual model is required. (GSP Regulation §354.14)</a:t>
            </a:r>
          </a:p>
          <a:p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This model should have the detail required to accurately simulate the response of the groundwater system -  present and future.</a:t>
            </a:r>
          </a:p>
          <a:p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</a:p>
          <a:p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3277" y="1807890"/>
            <a:ext cx="6603983" cy="4411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218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 descr="P7140135c1"/>
          <p:cNvSpPr>
            <a:spLocks noChangeArrowheads="1"/>
          </p:cNvSpPr>
          <p:nvPr/>
        </p:nvSpPr>
        <p:spPr bwMode="auto">
          <a:xfrm>
            <a:off x="0" y="2867377"/>
            <a:ext cx="12192000" cy="4013200"/>
          </a:xfrm>
          <a:prstGeom prst="rect">
            <a:avLst/>
          </a:prstGeom>
          <a:blipFill dpi="0"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3"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10000" y="185944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  <a:p>
            <a:pPr>
              <a:spcBef>
                <a:spcPct val="0"/>
              </a:spcBef>
              <a:defRPr/>
            </a:pPr>
            <a:endParaRPr lang="en-US" dirty="0">
              <a:solidFill>
                <a:srgbClr val="000000"/>
              </a:solidFill>
              <a:latin typeface="Arial"/>
              <a:ea typeface="MS PGothic" charset="0"/>
              <a:cs typeface="ＭＳ Ｐゴシック"/>
            </a:endParaRPr>
          </a:p>
          <a:p>
            <a:pPr>
              <a:spcBef>
                <a:spcPct val="0"/>
              </a:spcBef>
            </a:pPr>
            <a:endParaRPr lang="en-US" dirty="0">
              <a:solidFill>
                <a:srgbClr val="000000"/>
              </a:solidFill>
              <a:latin typeface="Arial"/>
              <a:ea typeface="MS PGothic" charset="0"/>
              <a:cs typeface="ＭＳ Ｐゴシック"/>
            </a:endParaRPr>
          </a:p>
          <a:p>
            <a:pPr>
              <a:spcBef>
                <a:spcPct val="0"/>
              </a:spcBef>
            </a:pPr>
            <a:endParaRPr lang="en-US" dirty="0">
              <a:solidFill>
                <a:srgbClr val="000000"/>
              </a:solidFill>
              <a:latin typeface="Arial"/>
              <a:ea typeface="MS PGothic" charset="0"/>
              <a:cs typeface="ＭＳ Ｐゴシック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1081" y="532035"/>
            <a:ext cx="1327500" cy="1552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7696" y="225739"/>
            <a:ext cx="1721250" cy="495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6706" y="1731423"/>
            <a:ext cx="1856250" cy="517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0371" y="1287487"/>
            <a:ext cx="398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Current flows around transmitter loop</a:t>
            </a:r>
          </a:p>
        </p:txBody>
      </p:sp>
      <p:grpSp>
        <p:nvGrpSpPr>
          <p:cNvPr id="16" name="Group 4"/>
          <p:cNvGrpSpPr>
            <a:grpSpLocks/>
          </p:cNvGrpSpPr>
          <p:nvPr/>
        </p:nvGrpSpPr>
        <p:grpSpPr bwMode="auto">
          <a:xfrm>
            <a:off x="10789427" y="1817512"/>
            <a:ext cx="423331" cy="1049865"/>
            <a:chOff x="4511" y="470"/>
            <a:chExt cx="447" cy="834"/>
          </a:xfrm>
        </p:grpSpPr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4728" y="470"/>
              <a:ext cx="41" cy="834"/>
            </a:xfrm>
            <a:custGeom>
              <a:avLst/>
              <a:gdLst>
                <a:gd name="T0" fmla="*/ 40 w 41"/>
                <a:gd name="T1" fmla="*/ 0 h 834"/>
                <a:gd name="T2" fmla="*/ 30 w 41"/>
                <a:gd name="T3" fmla="*/ 22 h 834"/>
                <a:gd name="T4" fmla="*/ 30 w 41"/>
                <a:gd name="T5" fmla="*/ 44 h 834"/>
                <a:gd name="T6" fmla="*/ 30 w 41"/>
                <a:gd name="T7" fmla="*/ 66 h 834"/>
                <a:gd name="T8" fmla="*/ 30 w 41"/>
                <a:gd name="T9" fmla="*/ 88 h 834"/>
                <a:gd name="T10" fmla="*/ 30 w 41"/>
                <a:gd name="T11" fmla="*/ 110 h 834"/>
                <a:gd name="T12" fmla="*/ 30 w 41"/>
                <a:gd name="T13" fmla="*/ 132 h 834"/>
                <a:gd name="T14" fmla="*/ 10 w 41"/>
                <a:gd name="T15" fmla="*/ 197 h 834"/>
                <a:gd name="T16" fmla="*/ 10 w 41"/>
                <a:gd name="T17" fmla="*/ 219 h 834"/>
                <a:gd name="T18" fmla="*/ 10 w 41"/>
                <a:gd name="T19" fmla="*/ 241 h 834"/>
                <a:gd name="T20" fmla="*/ 0 w 41"/>
                <a:gd name="T21" fmla="*/ 263 h 834"/>
                <a:gd name="T22" fmla="*/ 0 w 41"/>
                <a:gd name="T23" fmla="*/ 285 h 834"/>
                <a:gd name="T24" fmla="*/ 0 w 41"/>
                <a:gd name="T25" fmla="*/ 307 h 834"/>
                <a:gd name="T26" fmla="*/ 0 w 41"/>
                <a:gd name="T27" fmla="*/ 329 h 834"/>
                <a:gd name="T28" fmla="*/ 0 w 41"/>
                <a:gd name="T29" fmla="*/ 351 h 834"/>
                <a:gd name="T30" fmla="*/ 0 w 41"/>
                <a:gd name="T31" fmla="*/ 373 h 834"/>
                <a:gd name="T32" fmla="*/ 0 w 41"/>
                <a:gd name="T33" fmla="*/ 395 h 834"/>
                <a:gd name="T34" fmla="*/ 0 w 41"/>
                <a:gd name="T35" fmla="*/ 417 h 834"/>
                <a:gd name="T36" fmla="*/ 0 w 41"/>
                <a:gd name="T37" fmla="*/ 438 h 834"/>
                <a:gd name="T38" fmla="*/ 0 w 41"/>
                <a:gd name="T39" fmla="*/ 460 h 834"/>
                <a:gd name="T40" fmla="*/ 0 w 41"/>
                <a:gd name="T41" fmla="*/ 482 h 834"/>
                <a:gd name="T42" fmla="*/ 0 w 41"/>
                <a:gd name="T43" fmla="*/ 504 h 834"/>
                <a:gd name="T44" fmla="*/ 0 w 41"/>
                <a:gd name="T45" fmla="*/ 570 h 834"/>
                <a:gd name="T46" fmla="*/ 0 w 41"/>
                <a:gd name="T47" fmla="*/ 592 h 834"/>
                <a:gd name="T48" fmla="*/ 0 w 41"/>
                <a:gd name="T49" fmla="*/ 614 h 834"/>
                <a:gd name="T50" fmla="*/ 10 w 41"/>
                <a:gd name="T51" fmla="*/ 636 h 834"/>
                <a:gd name="T52" fmla="*/ 10 w 41"/>
                <a:gd name="T53" fmla="*/ 658 h 834"/>
                <a:gd name="T54" fmla="*/ 10 w 41"/>
                <a:gd name="T55" fmla="*/ 680 h 834"/>
                <a:gd name="T56" fmla="*/ 10 w 41"/>
                <a:gd name="T57" fmla="*/ 701 h 834"/>
                <a:gd name="T58" fmla="*/ 20 w 41"/>
                <a:gd name="T59" fmla="*/ 723 h 834"/>
                <a:gd name="T60" fmla="*/ 20 w 41"/>
                <a:gd name="T61" fmla="*/ 745 h 834"/>
                <a:gd name="T62" fmla="*/ 30 w 41"/>
                <a:gd name="T63" fmla="*/ 767 h 834"/>
                <a:gd name="T64" fmla="*/ 30 w 41"/>
                <a:gd name="T65" fmla="*/ 789 h 834"/>
                <a:gd name="T66" fmla="*/ 30 w 41"/>
                <a:gd name="T67" fmla="*/ 811 h 834"/>
                <a:gd name="T68" fmla="*/ 30 w 41"/>
                <a:gd name="T69" fmla="*/ 833 h 8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1"/>
                <a:gd name="T106" fmla="*/ 0 h 834"/>
                <a:gd name="T107" fmla="*/ 41 w 41"/>
                <a:gd name="T108" fmla="*/ 834 h 83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1" h="834">
                  <a:moveTo>
                    <a:pt x="40" y="0"/>
                  </a:moveTo>
                  <a:lnTo>
                    <a:pt x="30" y="22"/>
                  </a:lnTo>
                  <a:lnTo>
                    <a:pt x="30" y="44"/>
                  </a:lnTo>
                  <a:lnTo>
                    <a:pt x="30" y="66"/>
                  </a:lnTo>
                  <a:lnTo>
                    <a:pt x="30" y="88"/>
                  </a:lnTo>
                  <a:lnTo>
                    <a:pt x="30" y="110"/>
                  </a:lnTo>
                  <a:lnTo>
                    <a:pt x="30" y="132"/>
                  </a:lnTo>
                  <a:lnTo>
                    <a:pt x="10" y="197"/>
                  </a:lnTo>
                  <a:lnTo>
                    <a:pt x="10" y="219"/>
                  </a:lnTo>
                  <a:lnTo>
                    <a:pt x="10" y="241"/>
                  </a:lnTo>
                  <a:lnTo>
                    <a:pt x="0" y="263"/>
                  </a:lnTo>
                  <a:lnTo>
                    <a:pt x="0" y="285"/>
                  </a:lnTo>
                  <a:lnTo>
                    <a:pt x="0" y="307"/>
                  </a:lnTo>
                  <a:lnTo>
                    <a:pt x="0" y="329"/>
                  </a:lnTo>
                  <a:lnTo>
                    <a:pt x="0" y="351"/>
                  </a:lnTo>
                  <a:lnTo>
                    <a:pt x="0" y="373"/>
                  </a:lnTo>
                  <a:lnTo>
                    <a:pt x="0" y="395"/>
                  </a:lnTo>
                  <a:lnTo>
                    <a:pt x="0" y="417"/>
                  </a:lnTo>
                  <a:lnTo>
                    <a:pt x="0" y="438"/>
                  </a:lnTo>
                  <a:lnTo>
                    <a:pt x="0" y="460"/>
                  </a:lnTo>
                  <a:lnTo>
                    <a:pt x="0" y="482"/>
                  </a:lnTo>
                  <a:lnTo>
                    <a:pt x="0" y="504"/>
                  </a:lnTo>
                  <a:lnTo>
                    <a:pt x="0" y="570"/>
                  </a:lnTo>
                  <a:lnTo>
                    <a:pt x="0" y="592"/>
                  </a:lnTo>
                  <a:lnTo>
                    <a:pt x="0" y="614"/>
                  </a:lnTo>
                  <a:lnTo>
                    <a:pt x="10" y="636"/>
                  </a:lnTo>
                  <a:lnTo>
                    <a:pt x="10" y="658"/>
                  </a:lnTo>
                  <a:lnTo>
                    <a:pt x="10" y="680"/>
                  </a:lnTo>
                  <a:lnTo>
                    <a:pt x="10" y="701"/>
                  </a:lnTo>
                  <a:lnTo>
                    <a:pt x="20" y="723"/>
                  </a:lnTo>
                  <a:lnTo>
                    <a:pt x="20" y="745"/>
                  </a:lnTo>
                  <a:lnTo>
                    <a:pt x="30" y="767"/>
                  </a:lnTo>
                  <a:lnTo>
                    <a:pt x="30" y="789"/>
                  </a:lnTo>
                  <a:lnTo>
                    <a:pt x="30" y="811"/>
                  </a:lnTo>
                  <a:lnTo>
                    <a:pt x="30" y="833"/>
                  </a:lnTo>
                </a:path>
              </a:pathLst>
            </a:custGeom>
            <a:noFill/>
            <a:ln w="76200" cap="rnd">
              <a:solidFill>
                <a:srgbClr val="00AE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4560" y="470"/>
              <a:ext cx="209" cy="361"/>
            </a:xfrm>
            <a:custGeom>
              <a:avLst/>
              <a:gdLst>
                <a:gd name="T0" fmla="*/ 208 w 209"/>
                <a:gd name="T1" fmla="*/ 0 h 361"/>
                <a:gd name="T2" fmla="*/ 184 w 209"/>
                <a:gd name="T3" fmla="*/ 64 h 361"/>
                <a:gd name="T4" fmla="*/ 171 w 209"/>
                <a:gd name="T5" fmla="*/ 106 h 361"/>
                <a:gd name="T6" fmla="*/ 159 w 209"/>
                <a:gd name="T7" fmla="*/ 148 h 361"/>
                <a:gd name="T8" fmla="*/ 147 w 209"/>
                <a:gd name="T9" fmla="*/ 191 h 361"/>
                <a:gd name="T10" fmla="*/ 122 w 209"/>
                <a:gd name="T11" fmla="*/ 212 h 361"/>
                <a:gd name="T12" fmla="*/ 122 w 209"/>
                <a:gd name="T13" fmla="*/ 254 h 361"/>
                <a:gd name="T14" fmla="*/ 98 w 209"/>
                <a:gd name="T15" fmla="*/ 275 h 361"/>
                <a:gd name="T16" fmla="*/ 86 w 209"/>
                <a:gd name="T17" fmla="*/ 318 h 361"/>
                <a:gd name="T18" fmla="*/ 61 w 209"/>
                <a:gd name="T19" fmla="*/ 339 h 361"/>
                <a:gd name="T20" fmla="*/ 37 w 209"/>
                <a:gd name="T21" fmla="*/ 360 h 361"/>
                <a:gd name="T22" fmla="*/ 0 w 209"/>
                <a:gd name="T23" fmla="*/ 339 h 3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9"/>
                <a:gd name="T37" fmla="*/ 0 h 361"/>
                <a:gd name="T38" fmla="*/ 209 w 209"/>
                <a:gd name="T39" fmla="*/ 361 h 36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9" h="361">
                  <a:moveTo>
                    <a:pt x="208" y="0"/>
                  </a:moveTo>
                  <a:lnTo>
                    <a:pt x="184" y="64"/>
                  </a:lnTo>
                  <a:lnTo>
                    <a:pt x="171" y="106"/>
                  </a:lnTo>
                  <a:lnTo>
                    <a:pt x="159" y="148"/>
                  </a:lnTo>
                  <a:lnTo>
                    <a:pt x="147" y="191"/>
                  </a:lnTo>
                  <a:lnTo>
                    <a:pt x="122" y="212"/>
                  </a:lnTo>
                  <a:lnTo>
                    <a:pt x="122" y="254"/>
                  </a:lnTo>
                  <a:lnTo>
                    <a:pt x="98" y="275"/>
                  </a:lnTo>
                  <a:lnTo>
                    <a:pt x="86" y="318"/>
                  </a:lnTo>
                  <a:lnTo>
                    <a:pt x="61" y="339"/>
                  </a:lnTo>
                  <a:lnTo>
                    <a:pt x="37" y="360"/>
                  </a:lnTo>
                  <a:lnTo>
                    <a:pt x="0" y="339"/>
                  </a:lnTo>
                </a:path>
              </a:pathLst>
            </a:custGeom>
            <a:noFill/>
            <a:ln w="76200" cap="rnd">
              <a:solidFill>
                <a:srgbClr val="00AE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4768" y="470"/>
              <a:ext cx="150" cy="341"/>
            </a:xfrm>
            <a:custGeom>
              <a:avLst/>
              <a:gdLst>
                <a:gd name="T0" fmla="*/ 0 w 150"/>
                <a:gd name="T1" fmla="*/ 0 h 341"/>
                <a:gd name="T2" fmla="*/ 10 w 150"/>
                <a:gd name="T3" fmla="*/ 22 h 341"/>
                <a:gd name="T4" fmla="*/ 10 w 150"/>
                <a:gd name="T5" fmla="*/ 55 h 341"/>
                <a:gd name="T6" fmla="*/ 10 w 150"/>
                <a:gd name="T7" fmla="*/ 77 h 341"/>
                <a:gd name="T8" fmla="*/ 10 w 150"/>
                <a:gd name="T9" fmla="*/ 99 h 341"/>
                <a:gd name="T10" fmla="*/ 10 w 150"/>
                <a:gd name="T11" fmla="*/ 121 h 341"/>
                <a:gd name="T12" fmla="*/ 20 w 150"/>
                <a:gd name="T13" fmla="*/ 143 h 341"/>
                <a:gd name="T14" fmla="*/ 20 w 150"/>
                <a:gd name="T15" fmla="*/ 165 h 341"/>
                <a:gd name="T16" fmla="*/ 20 w 150"/>
                <a:gd name="T17" fmla="*/ 186 h 341"/>
                <a:gd name="T18" fmla="*/ 20 w 150"/>
                <a:gd name="T19" fmla="*/ 208 h 341"/>
                <a:gd name="T20" fmla="*/ 30 w 150"/>
                <a:gd name="T21" fmla="*/ 230 h 341"/>
                <a:gd name="T22" fmla="*/ 30 w 150"/>
                <a:gd name="T23" fmla="*/ 252 h 341"/>
                <a:gd name="T24" fmla="*/ 40 w 150"/>
                <a:gd name="T25" fmla="*/ 274 h 341"/>
                <a:gd name="T26" fmla="*/ 60 w 150"/>
                <a:gd name="T27" fmla="*/ 285 h 341"/>
                <a:gd name="T28" fmla="*/ 60 w 150"/>
                <a:gd name="T29" fmla="*/ 307 h 341"/>
                <a:gd name="T30" fmla="*/ 79 w 150"/>
                <a:gd name="T31" fmla="*/ 307 h 341"/>
                <a:gd name="T32" fmla="*/ 89 w 150"/>
                <a:gd name="T33" fmla="*/ 329 h 341"/>
                <a:gd name="T34" fmla="*/ 109 w 150"/>
                <a:gd name="T35" fmla="*/ 340 h 341"/>
                <a:gd name="T36" fmla="*/ 129 w 150"/>
                <a:gd name="T37" fmla="*/ 340 h 341"/>
                <a:gd name="T38" fmla="*/ 149 w 150"/>
                <a:gd name="T39" fmla="*/ 329 h 3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0"/>
                <a:gd name="T61" fmla="*/ 0 h 341"/>
                <a:gd name="T62" fmla="*/ 150 w 150"/>
                <a:gd name="T63" fmla="*/ 341 h 34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0" h="341">
                  <a:moveTo>
                    <a:pt x="0" y="0"/>
                  </a:moveTo>
                  <a:lnTo>
                    <a:pt x="10" y="22"/>
                  </a:lnTo>
                  <a:lnTo>
                    <a:pt x="10" y="55"/>
                  </a:lnTo>
                  <a:lnTo>
                    <a:pt x="10" y="77"/>
                  </a:lnTo>
                  <a:lnTo>
                    <a:pt x="10" y="99"/>
                  </a:lnTo>
                  <a:lnTo>
                    <a:pt x="10" y="121"/>
                  </a:lnTo>
                  <a:lnTo>
                    <a:pt x="20" y="143"/>
                  </a:lnTo>
                  <a:lnTo>
                    <a:pt x="20" y="165"/>
                  </a:lnTo>
                  <a:lnTo>
                    <a:pt x="20" y="186"/>
                  </a:lnTo>
                  <a:lnTo>
                    <a:pt x="20" y="208"/>
                  </a:lnTo>
                  <a:lnTo>
                    <a:pt x="30" y="230"/>
                  </a:lnTo>
                  <a:lnTo>
                    <a:pt x="30" y="252"/>
                  </a:lnTo>
                  <a:lnTo>
                    <a:pt x="40" y="274"/>
                  </a:lnTo>
                  <a:lnTo>
                    <a:pt x="60" y="285"/>
                  </a:lnTo>
                  <a:lnTo>
                    <a:pt x="60" y="307"/>
                  </a:lnTo>
                  <a:lnTo>
                    <a:pt x="79" y="307"/>
                  </a:lnTo>
                  <a:lnTo>
                    <a:pt x="89" y="329"/>
                  </a:lnTo>
                  <a:lnTo>
                    <a:pt x="109" y="340"/>
                  </a:lnTo>
                  <a:lnTo>
                    <a:pt x="129" y="340"/>
                  </a:lnTo>
                  <a:lnTo>
                    <a:pt x="149" y="329"/>
                  </a:lnTo>
                </a:path>
              </a:pathLst>
            </a:custGeom>
            <a:noFill/>
            <a:ln w="76200" cap="rnd">
              <a:solidFill>
                <a:srgbClr val="00AE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4728" y="689"/>
              <a:ext cx="190" cy="274"/>
            </a:xfrm>
            <a:custGeom>
              <a:avLst/>
              <a:gdLst>
                <a:gd name="T0" fmla="*/ 0 w 190"/>
                <a:gd name="T1" fmla="*/ 0 h 274"/>
                <a:gd name="T2" fmla="*/ 0 w 190"/>
                <a:gd name="T3" fmla="*/ 22 h 274"/>
                <a:gd name="T4" fmla="*/ 0 w 190"/>
                <a:gd name="T5" fmla="*/ 44 h 274"/>
                <a:gd name="T6" fmla="*/ 0 w 190"/>
                <a:gd name="T7" fmla="*/ 66 h 274"/>
                <a:gd name="T8" fmla="*/ 10 w 190"/>
                <a:gd name="T9" fmla="*/ 87 h 274"/>
                <a:gd name="T10" fmla="*/ 10 w 190"/>
                <a:gd name="T11" fmla="*/ 109 h 274"/>
                <a:gd name="T12" fmla="*/ 20 w 190"/>
                <a:gd name="T13" fmla="*/ 131 h 274"/>
                <a:gd name="T14" fmla="*/ 30 w 190"/>
                <a:gd name="T15" fmla="*/ 153 h 274"/>
                <a:gd name="T16" fmla="*/ 40 w 190"/>
                <a:gd name="T17" fmla="*/ 175 h 274"/>
                <a:gd name="T18" fmla="*/ 50 w 190"/>
                <a:gd name="T19" fmla="*/ 197 h 274"/>
                <a:gd name="T20" fmla="*/ 70 w 190"/>
                <a:gd name="T21" fmla="*/ 207 h 274"/>
                <a:gd name="T22" fmla="*/ 80 w 190"/>
                <a:gd name="T23" fmla="*/ 229 h 274"/>
                <a:gd name="T24" fmla="*/ 99 w 190"/>
                <a:gd name="T25" fmla="*/ 251 h 274"/>
                <a:gd name="T26" fmla="*/ 109 w 190"/>
                <a:gd name="T27" fmla="*/ 273 h 274"/>
                <a:gd name="T28" fmla="*/ 129 w 190"/>
                <a:gd name="T29" fmla="*/ 273 h 274"/>
                <a:gd name="T30" fmla="*/ 149 w 190"/>
                <a:gd name="T31" fmla="*/ 273 h 274"/>
                <a:gd name="T32" fmla="*/ 169 w 190"/>
                <a:gd name="T33" fmla="*/ 273 h 274"/>
                <a:gd name="T34" fmla="*/ 189 w 190"/>
                <a:gd name="T35" fmla="*/ 273 h 27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0"/>
                <a:gd name="T55" fmla="*/ 0 h 274"/>
                <a:gd name="T56" fmla="*/ 190 w 190"/>
                <a:gd name="T57" fmla="*/ 274 h 27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0" h="274">
                  <a:moveTo>
                    <a:pt x="0" y="0"/>
                  </a:moveTo>
                  <a:lnTo>
                    <a:pt x="0" y="22"/>
                  </a:lnTo>
                  <a:lnTo>
                    <a:pt x="0" y="44"/>
                  </a:lnTo>
                  <a:lnTo>
                    <a:pt x="0" y="66"/>
                  </a:lnTo>
                  <a:lnTo>
                    <a:pt x="10" y="87"/>
                  </a:lnTo>
                  <a:lnTo>
                    <a:pt x="10" y="109"/>
                  </a:lnTo>
                  <a:lnTo>
                    <a:pt x="20" y="131"/>
                  </a:lnTo>
                  <a:lnTo>
                    <a:pt x="30" y="153"/>
                  </a:lnTo>
                  <a:lnTo>
                    <a:pt x="40" y="175"/>
                  </a:lnTo>
                  <a:lnTo>
                    <a:pt x="50" y="197"/>
                  </a:lnTo>
                  <a:lnTo>
                    <a:pt x="70" y="207"/>
                  </a:lnTo>
                  <a:lnTo>
                    <a:pt x="80" y="229"/>
                  </a:lnTo>
                  <a:lnTo>
                    <a:pt x="99" y="251"/>
                  </a:lnTo>
                  <a:lnTo>
                    <a:pt x="109" y="273"/>
                  </a:lnTo>
                  <a:lnTo>
                    <a:pt x="129" y="273"/>
                  </a:lnTo>
                  <a:lnTo>
                    <a:pt x="149" y="273"/>
                  </a:lnTo>
                  <a:lnTo>
                    <a:pt x="169" y="273"/>
                  </a:lnTo>
                  <a:lnTo>
                    <a:pt x="189" y="273"/>
                  </a:lnTo>
                </a:path>
              </a:pathLst>
            </a:custGeom>
            <a:noFill/>
            <a:ln w="76200" cap="rnd">
              <a:solidFill>
                <a:srgbClr val="00AE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4521" y="733"/>
              <a:ext cx="208" cy="251"/>
            </a:xfrm>
            <a:custGeom>
              <a:avLst/>
              <a:gdLst>
                <a:gd name="T0" fmla="*/ 207 w 208"/>
                <a:gd name="T1" fmla="*/ 0 h 251"/>
                <a:gd name="T2" fmla="*/ 197 w 208"/>
                <a:gd name="T3" fmla="*/ 22 h 251"/>
                <a:gd name="T4" fmla="*/ 197 w 208"/>
                <a:gd name="T5" fmla="*/ 43 h 251"/>
                <a:gd name="T6" fmla="*/ 197 w 208"/>
                <a:gd name="T7" fmla="*/ 65 h 251"/>
                <a:gd name="T8" fmla="*/ 197 w 208"/>
                <a:gd name="T9" fmla="*/ 87 h 251"/>
                <a:gd name="T10" fmla="*/ 197 w 208"/>
                <a:gd name="T11" fmla="*/ 109 h 251"/>
                <a:gd name="T12" fmla="*/ 187 w 208"/>
                <a:gd name="T13" fmla="*/ 130 h 251"/>
                <a:gd name="T14" fmla="*/ 177 w 208"/>
                <a:gd name="T15" fmla="*/ 152 h 251"/>
                <a:gd name="T16" fmla="*/ 168 w 208"/>
                <a:gd name="T17" fmla="*/ 174 h 251"/>
                <a:gd name="T18" fmla="*/ 158 w 208"/>
                <a:gd name="T19" fmla="*/ 196 h 251"/>
                <a:gd name="T20" fmla="*/ 138 w 208"/>
                <a:gd name="T21" fmla="*/ 207 h 251"/>
                <a:gd name="T22" fmla="*/ 118 w 208"/>
                <a:gd name="T23" fmla="*/ 217 h 251"/>
                <a:gd name="T24" fmla="*/ 99 w 208"/>
                <a:gd name="T25" fmla="*/ 239 h 251"/>
                <a:gd name="T26" fmla="*/ 79 w 208"/>
                <a:gd name="T27" fmla="*/ 239 h 251"/>
                <a:gd name="T28" fmla="*/ 59 w 208"/>
                <a:gd name="T29" fmla="*/ 239 h 251"/>
                <a:gd name="T30" fmla="*/ 39 w 208"/>
                <a:gd name="T31" fmla="*/ 250 h 251"/>
                <a:gd name="T32" fmla="*/ 20 w 208"/>
                <a:gd name="T33" fmla="*/ 250 h 251"/>
                <a:gd name="T34" fmla="*/ 0 w 208"/>
                <a:gd name="T35" fmla="*/ 250 h 25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8"/>
                <a:gd name="T55" fmla="*/ 0 h 251"/>
                <a:gd name="T56" fmla="*/ 208 w 208"/>
                <a:gd name="T57" fmla="*/ 251 h 25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8" h="251">
                  <a:moveTo>
                    <a:pt x="207" y="0"/>
                  </a:moveTo>
                  <a:lnTo>
                    <a:pt x="197" y="22"/>
                  </a:lnTo>
                  <a:lnTo>
                    <a:pt x="197" y="43"/>
                  </a:lnTo>
                  <a:lnTo>
                    <a:pt x="197" y="65"/>
                  </a:lnTo>
                  <a:lnTo>
                    <a:pt x="197" y="87"/>
                  </a:lnTo>
                  <a:lnTo>
                    <a:pt x="197" y="109"/>
                  </a:lnTo>
                  <a:lnTo>
                    <a:pt x="187" y="130"/>
                  </a:lnTo>
                  <a:lnTo>
                    <a:pt x="177" y="152"/>
                  </a:lnTo>
                  <a:lnTo>
                    <a:pt x="168" y="174"/>
                  </a:lnTo>
                  <a:lnTo>
                    <a:pt x="158" y="196"/>
                  </a:lnTo>
                  <a:lnTo>
                    <a:pt x="138" y="207"/>
                  </a:lnTo>
                  <a:lnTo>
                    <a:pt x="118" y="217"/>
                  </a:lnTo>
                  <a:lnTo>
                    <a:pt x="99" y="239"/>
                  </a:lnTo>
                  <a:lnTo>
                    <a:pt x="79" y="239"/>
                  </a:lnTo>
                  <a:lnTo>
                    <a:pt x="59" y="239"/>
                  </a:lnTo>
                  <a:lnTo>
                    <a:pt x="39" y="250"/>
                  </a:lnTo>
                  <a:lnTo>
                    <a:pt x="20" y="250"/>
                  </a:lnTo>
                  <a:lnTo>
                    <a:pt x="0" y="250"/>
                  </a:lnTo>
                </a:path>
              </a:pathLst>
            </a:custGeom>
            <a:noFill/>
            <a:ln w="76200" cap="rnd">
              <a:solidFill>
                <a:srgbClr val="00AE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24" name="Freeform 10"/>
            <p:cNvSpPr>
              <a:spLocks/>
            </p:cNvSpPr>
            <p:nvPr/>
          </p:nvSpPr>
          <p:spPr bwMode="auto">
            <a:xfrm>
              <a:off x="4511" y="950"/>
              <a:ext cx="218" cy="189"/>
            </a:xfrm>
            <a:custGeom>
              <a:avLst/>
              <a:gdLst>
                <a:gd name="T0" fmla="*/ 217 w 218"/>
                <a:gd name="T1" fmla="*/ 0 h 189"/>
                <a:gd name="T2" fmla="*/ 207 w 218"/>
                <a:gd name="T3" fmla="*/ 33 h 189"/>
                <a:gd name="T4" fmla="*/ 207 w 218"/>
                <a:gd name="T5" fmla="*/ 55 h 189"/>
                <a:gd name="T6" fmla="*/ 197 w 218"/>
                <a:gd name="T7" fmla="*/ 77 h 189"/>
                <a:gd name="T8" fmla="*/ 197 w 218"/>
                <a:gd name="T9" fmla="*/ 100 h 189"/>
                <a:gd name="T10" fmla="*/ 178 w 218"/>
                <a:gd name="T11" fmla="*/ 111 h 189"/>
                <a:gd name="T12" fmla="*/ 168 w 218"/>
                <a:gd name="T13" fmla="*/ 133 h 189"/>
                <a:gd name="T14" fmla="*/ 148 w 218"/>
                <a:gd name="T15" fmla="*/ 144 h 189"/>
                <a:gd name="T16" fmla="*/ 138 w 218"/>
                <a:gd name="T17" fmla="*/ 166 h 189"/>
                <a:gd name="T18" fmla="*/ 118 w 218"/>
                <a:gd name="T19" fmla="*/ 166 h 189"/>
                <a:gd name="T20" fmla="*/ 99 w 218"/>
                <a:gd name="T21" fmla="*/ 188 h 189"/>
                <a:gd name="T22" fmla="*/ 79 w 218"/>
                <a:gd name="T23" fmla="*/ 188 h 189"/>
                <a:gd name="T24" fmla="*/ 59 w 218"/>
                <a:gd name="T25" fmla="*/ 188 h 189"/>
                <a:gd name="T26" fmla="*/ 39 w 218"/>
                <a:gd name="T27" fmla="*/ 188 h 189"/>
                <a:gd name="T28" fmla="*/ 20 w 218"/>
                <a:gd name="T29" fmla="*/ 188 h 189"/>
                <a:gd name="T30" fmla="*/ 0 w 218"/>
                <a:gd name="T31" fmla="*/ 188 h 1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8"/>
                <a:gd name="T49" fmla="*/ 0 h 189"/>
                <a:gd name="T50" fmla="*/ 218 w 218"/>
                <a:gd name="T51" fmla="*/ 189 h 18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8" h="189">
                  <a:moveTo>
                    <a:pt x="217" y="0"/>
                  </a:moveTo>
                  <a:lnTo>
                    <a:pt x="207" y="33"/>
                  </a:lnTo>
                  <a:lnTo>
                    <a:pt x="207" y="55"/>
                  </a:lnTo>
                  <a:lnTo>
                    <a:pt x="197" y="77"/>
                  </a:lnTo>
                  <a:lnTo>
                    <a:pt x="197" y="100"/>
                  </a:lnTo>
                  <a:lnTo>
                    <a:pt x="178" y="111"/>
                  </a:lnTo>
                  <a:lnTo>
                    <a:pt x="168" y="133"/>
                  </a:lnTo>
                  <a:lnTo>
                    <a:pt x="148" y="144"/>
                  </a:lnTo>
                  <a:lnTo>
                    <a:pt x="138" y="166"/>
                  </a:lnTo>
                  <a:lnTo>
                    <a:pt x="118" y="166"/>
                  </a:lnTo>
                  <a:lnTo>
                    <a:pt x="99" y="188"/>
                  </a:lnTo>
                  <a:lnTo>
                    <a:pt x="79" y="188"/>
                  </a:lnTo>
                  <a:lnTo>
                    <a:pt x="59" y="188"/>
                  </a:lnTo>
                  <a:lnTo>
                    <a:pt x="39" y="188"/>
                  </a:lnTo>
                  <a:lnTo>
                    <a:pt x="20" y="188"/>
                  </a:lnTo>
                  <a:lnTo>
                    <a:pt x="0" y="188"/>
                  </a:lnTo>
                </a:path>
              </a:pathLst>
            </a:custGeom>
            <a:noFill/>
            <a:ln w="76200" cap="rnd">
              <a:solidFill>
                <a:srgbClr val="00AE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25" name="Freeform 11"/>
            <p:cNvSpPr>
              <a:spLocks/>
            </p:cNvSpPr>
            <p:nvPr/>
          </p:nvSpPr>
          <p:spPr bwMode="auto">
            <a:xfrm>
              <a:off x="4719" y="950"/>
              <a:ext cx="239" cy="200"/>
            </a:xfrm>
            <a:custGeom>
              <a:avLst/>
              <a:gdLst>
                <a:gd name="T0" fmla="*/ 10 w 239"/>
                <a:gd name="T1" fmla="*/ 0 h 200"/>
                <a:gd name="T2" fmla="*/ 0 w 239"/>
                <a:gd name="T3" fmla="*/ 22 h 200"/>
                <a:gd name="T4" fmla="*/ 10 w 239"/>
                <a:gd name="T5" fmla="*/ 44 h 200"/>
                <a:gd name="T6" fmla="*/ 20 w 239"/>
                <a:gd name="T7" fmla="*/ 66 h 200"/>
                <a:gd name="T8" fmla="*/ 40 w 239"/>
                <a:gd name="T9" fmla="*/ 77 h 200"/>
                <a:gd name="T10" fmla="*/ 60 w 239"/>
                <a:gd name="T11" fmla="*/ 100 h 200"/>
                <a:gd name="T12" fmla="*/ 79 w 239"/>
                <a:gd name="T13" fmla="*/ 122 h 200"/>
                <a:gd name="T14" fmla="*/ 99 w 239"/>
                <a:gd name="T15" fmla="*/ 133 h 200"/>
                <a:gd name="T16" fmla="*/ 109 w 239"/>
                <a:gd name="T17" fmla="*/ 155 h 200"/>
                <a:gd name="T18" fmla="*/ 129 w 239"/>
                <a:gd name="T19" fmla="*/ 166 h 200"/>
                <a:gd name="T20" fmla="*/ 149 w 239"/>
                <a:gd name="T21" fmla="*/ 177 h 200"/>
                <a:gd name="T22" fmla="*/ 169 w 239"/>
                <a:gd name="T23" fmla="*/ 188 h 200"/>
                <a:gd name="T24" fmla="*/ 188 w 239"/>
                <a:gd name="T25" fmla="*/ 199 h 200"/>
                <a:gd name="T26" fmla="*/ 208 w 239"/>
                <a:gd name="T27" fmla="*/ 199 h 200"/>
                <a:gd name="T28" fmla="*/ 228 w 239"/>
                <a:gd name="T29" fmla="*/ 199 h 200"/>
                <a:gd name="T30" fmla="*/ 238 w 239"/>
                <a:gd name="T31" fmla="*/ 177 h 2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9"/>
                <a:gd name="T49" fmla="*/ 0 h 200"/>
                <a:gd name="T50" fmla="*/ 239 w 239"/>
                <a:gd name="T51" fmla="*/ 200 h 20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9" h="200">
                  <a:moveTo>
                    <a:pt x="10" y="0"/>
                  </a:moveTo>
                  <a:lnTo>
                    <a:pt x="0" y="22"/>
                  </a:lnTo>
                  <a:lnTo>
                    <a:pt x="10" y="44"/>
                  </a:lnTo>
                  <a:lnTo>
                    <a:pt x="20" y="66"/>
                  </a:lnTo>
                  <a:lnTo>
                    <a:pt x="40" y="77"/>
                  </a:lnTo>
                  <a:lnTo>
                    <a:pt x="60" y="100"/>
                  </a:lnTo>
                  <a:lnTo>
                    <a:pt x="79" y="122"/>
                  </a:lnTo>
                  <a:lnTo>
                    <a:pt x="99" y="133"/>
                  </a:lnTo>
                  <a:lnTo>
                    <a:pt x="109" y="155"/>
                  </a:lnTo>
                  <a:lnTo>
                    <a:pt x="129" y="166"/>
                  </a:lnTo>
                  <a:lnTo>
                    <a:pt x="149" y="177"/>
                  </a:lnTo>
                  <a:lnTo>
                    <a:pt x="169" y="188"/>
                  </a:lnTo>
                  <a:lnTo>
                    <a:pt x="188" y="199"/>
                  </a:lnTo>
                  <a:lnTo>
                    <a:pt x="208" y="199"/>
                  </a:lnTo>
                  <a:lnTo>
                    <a:pt x="228" y="199"/>
                  </a:lnTo>
                  <a:lnTo>
                    <a:pt x="238" y="177"/>
                  </a:lnTo>
                </a:path>
              </a:pathLst>
            </a:custGeom>
            <a:noFill/>
            <a:ln w="76200" cap="rnd">
              <a:solidFill>
                <a:srgbClr val="00AE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585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 descr="P7140135c1"/>
          <p:cNvSpPr>
            <a:spLocks noChangeArrowheads="1"/>
          </p:cNvSpPr>
          <p:nvPr/>
        </p:nvSpPr>
        <p:spPr bwMode="auto">
          <a:xfrm>
            <a:off x="0" y="2867377"/>
            <a:ext cx="12192000" cy="4013200"/>
          </a:xfrm>
          <a:prstGeom prst="rect">
            <a:avLst/>
          </a:prstGeom>
          <a:blipFill dpi="0"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3"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10000" y="185944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  <a:p>
            <a:pPr>
              <a:spcBef>
                <a:spcPct val="0"/>
              </a:spcBef>
              <a:defRPr/>
            </a:pPr>
            <a:endParaRPr lang="en-US" dirty="0">
              <a:solidFill>
                <a:srgbClr val="000000"/>
              </a:solidFill>
              <a:latin typeface="Arial"/>
              <a:ea typeface="MS PGothic" charset="0"/>
              <a:cs typeface="ＭＳ Ｐゴシック"/>
            </a:endParaRPr>
          </a:p>
          <a:p>
            <a:pPr>
              <a:spcBef>
                <a:spcPct val="0"/>
              </a:spcBef>
            </a:pPr>
            <a:endParaRPr lang="en-US" dirty="0">
              <a:solidFill>
                <a:srgbClr val="000000"/>
              </a:solidFill>
              <a:latin typeface="Arial"/>
              <a:ea typeface="MS PGothic" charset="0"/>
              <a:cs typeface="ＭＳ Ｐゴシック"/>
            </a:endParaRPr>
          </a:p>
          <a:p>
            <a:pPr>
              <a:spcBef>
                <a:spcPct val="0"/>
              </a:spcBef>
            </a:pPr>
            <a:endParaRPr lang="en-US" dirty="0">
              <a:solidFill>
                <a:srgbClr val="000000"/>
              </a:solidFill>
              <a:latin typeface="Arial"/>
              <a:ea typeface="MS PGothic" charset="0"/>
              <a:cs typeface="ＭＳ Ｐゴシック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1081" y="532035"/>
            <a:ext cx="1327500" cy="1552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7696" y="225739"/>
            <a:ext cx="1721250" cy="49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6706" y="1737175"/>
            <a:ext cx="1856250" cy="51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0846" y="915835"/>
            <a:ext cx="3780000" cy="59287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77020" y="2246254"/>
            <a:ext cx="289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Primary magnetic field generated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60371" y="1287487"/>
            <a:ext cx="398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Current flows around transmitter loop</a:t>
            </a:r>
          </a:p>
        </p:txBody>
      </p:sp>
      <p:grpSp>
        <p:nvGrpSpPr>
          <p:cNvPr id="28" name="Group 4">
            <a:extLst>
              <a:ext uri="{FF2B5EF4-FFF2-40B4-BE49-F238E27FC236}">
                <a16:creationId xmlns:a16="http://schemas.microsoft.com/office/drawing/2014/main" id="{81E81264-8E23-0341-AE67-CC4A51792445}"/>
              </a:ext>
            </a:extLst>
          </p:cNvPr>
          <p:cNvGrpSpPr>
            <a:grpSpLocks/>
          </p:cNvGrpSpPr>
          <p:nvPr/>
        </p:nvGrpSpPr>
        <p:grpSpPr bwMode="auto">
          <a:xfrm>
            <a:off x="10789427" y="1817512"/>
            <a:ext cx="423331" cy="1049865"/>
            <a:chOff x="4511" y="470"/>
            <a:chExt cx="447" cy="834"/>
          </a:xfrm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49326E69-2F48-5546-9B34-32D702556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8" y="470"/>
              <a:ext cx="41" cy="834"/>
            </a:xfrm>
            <a:custGeom>
              <a:avLst/>
              <a:gdLst>
                <a:gd name="T0" fmla="*/ 40 w 41"/>
                <a:gd name="T1" fmla="*/ 0 h 834"/>
                <a:gd name="T2" fmla="*/ 30 w 41"/>
                <a:gd name="T3" fmla="*/ 22 h 834"/>
                <a:gd name="T4" fmla="*/ 30 w 41"/>
                <a:gd name="T5" fmla="*/ 44 h 834"/>
                <a:gd name="T6" fmla="*/ 30 w 41"/>
                <a:gd name="T7" fmla="*/ 66 h 834"/>
                <a:gd name="T8" fmla="*/ 30 w 41"/>
                <a:gd name="T9" fmla="*/ 88 h 834"/>
                <a:gd name="T10" fmla="*/ 30 w 41"/>
                <a:gd name="T11" fmla="*/ 110 h 834"/>
                <a:gd name="T12" fmla="*/ 30 w 41"/>
                <a:gd name="T13" fmla="*/ 132 h 834"/>
                <a:gd name="T14" fmla="*/ 10 w 41"/>
                <a:gd name="T15" fmla="*/ 197 h 834"/>
                <a:gd name="T16" fmla="*/ 10 w 41"/>
                <a:gd name="T17" fmla="*/ 219 h 834"/>
                <a:gd name="T18" fmla="*/ 10 w 41"/>
                <a:gd name="T19" fmla="*/ 241 h 834"/>
                <a:gd name="T20" fmla="*/ 0 w 41"/>
                <a:gd name="T21" fmla="*/ 263 h 834"/>
                <a:gd name="T22" fmla="*/ 0 w 41"/>
                <a:gd name="T23" fmla="*/ 285 h 834"/>
                <a:gd name="T24" fmla="*/ 0 w 41"/>
                <a:gd name="T25" fmla="*/ 307 h 834"/>
                <a:gd name="T26" fmla="*/ 0 w 41"/>
                <a:gd name="T27" fmla="*/ 329 h 834"/>
                <a:gd name="T28" fmla="*/ 0 w 41"/>
                <a:gd name="T29" fmla="*/ 351 h 834"/>
                <a:gd name="T30" fmla="*/ 0 w 41"/>
                <a:gd name="T31" fmla="*/ 373 h 834"/>
                <a:gd name="T32" fmla="*/ 0 w 41"/>
                <a:gd name="T33" fmla="*/ 395 h 834"/>
                <a:gd name="T34" fmla="*/ 0 w 41"/>
                <a:gd name="T35" fmla="*/ 417 h 834"/>
                <a:gd name="T36" fmla="*/ 0 w 41"/>
                <a:gd name="T37" fmla="*/ 438 h 834"/>
                <a:gd name="T38" fmla="*/ 0 w 41"/>
                <a:gd name="T39" fmla="*/ 460 h 834"/>
                <a:gd name="T40" fmla="*/ 0 w 41"/>
                <a:gd name="T41" fmla="*/ 482 h 834"/>
                <a:gd name="T42" fmla="*/ 0 w 41"/>
                <a:gd name="T43" fmla="*/ 504 h 834"/>
                <a:gd name="T44" fmla="*/ 0 w 41"/>
                <a:gd name="T45" fmla="*/ 570 h 834"/>
                <a:gd name="T46" fmla="*/ 0 w 41"/>
                <a:gd name="T47" fmla="*/ 592 h 834"/>
                <a:gd name="T48" fmla="*/ 0 w 41"/>
                <a:gd name="T49" fmla="*/ 614 h 834"/>
                <a:gd name="T50" fmla="*/ 10 w 41"/>
                <a:gd name="T51" fmla="*/ 636 h 834"/>
                <a:gd name="T52" fmla="*/ 10 w 41"/>
                <a:gd name="T53" fmla="*/ 658 h 834"/>
                <a:gd name="T54" fmla="*/ 10 w 41"/>
                <a:gd name="T55" fmla="*/ 680 h 834"/>
                <a:gd name="T56" fmla="*/ 10 w 41"/>
                <a:gd name="T57" fmla="*/ 701 h 834"/>
                <a:gd name="T58" fmla="*/ 20 w 41"/>
                <a:gd name="T59" fmla="*/ 723 h 834"/>
                <a:gd name="T60" fmla="*/ 20 w 41"/>
                <a:gd name="T61" fmla="*/ 745 h 834"/>
                <a:gd name="T62" fmla="*/ 30 w 41"/>
                <a:gd name="T63" fmla="*/ 767 h 834"/>
                <a:gd name="T64" fmla="*/ 30 w 41"/>
                <a:gd name="T65" fmla="*/ 789 h 834"/>
                <a:gd name="T66" fmla="*/ 30 w 41"/>
                <a:gd name="T67" fmla="*/ 811 h 834"/>
                <a:gd name="T68" fmla="*/ 30 w 41"/>
                <a:gd name="T69" fmla="*/ 833 h 8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1"/>
                <a:gd name="T106" fmla="*/ 0 h 834"/>
                <a:gd name="T107" fmla="*/ 41 w 41"/>
                <a:gd name="T108" fmla="*/ 834 h 83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1" h="834">
                  <a:moveTo>
                    <a:pt x="40" y="0"/>
                  </a:moveTo>
                  <a:lnTo>
                    <a:pt x="30" y="22"/>
                  </a:lnTo>
                  <a:lnTo>
                    <a:pt x="30" y="44"/>
                  </a:lnTo>
                  <a:lnTo>
                    <a:pt x="30" y="66"/>
                  </a:lnTo>
                  <a:lnTo>
                    <a:pt x="30" y="88"/>
                  </a:lnTo>
                  <a:lnTo>
                    <a:pt x="30" y="110"/>
                  </a:lnTo>
                  <a:lnTo>
                    <a:pt x="30" y="132"/>
                  </a:lnTo>
                  <a:lnTo>
                    <a:pt x="10" y="197"/>
                  </a:lnTo>
                  <a:lnTo>
                    <a:pt x="10" y="219"/>
                  </a:lnTo>
                  <a:lnTo>
                    <a:pt x="10" y="241"/>
                  </a:lnTo>
                  <a:lnTo>
                    <a:pt x="0" y="263"/>
                  </a:lnTo>
                  <a:lnTo>
                    <a:pt x="0" y="285"/>
                  </a:lnTo>
                  <a:lnTo>
                    <a:pt x="0" y="307"/>
                  </a:lnTo>
                  <a:lnTo>
                    <a:pt x="0" y="329"/>
                  </a:lnTo>
                  <a:lnTo>
                    <a:pt x="0" y="351"/>
                  </a:lnTo>
                  <a:lnTo>
                    <a:pt x="0" y="373"/>
                  </a:lnTo>
                  <a:lnTo>
                    <a:pt x="0" y="395"/>
                  </a:lnTo>
                  <a:lnTo>
                    <a:pt x="0" y="417"/>
                  </a:lnTo>
                  <a:lnTo>
                    <a:pt x="0" y="438"/>
                  </a:lnTo>
                  <a:lnTo>
                    <a:pt x="0" y="460"/>
                  </a:lnTo>
                  <a:lnTo>
                    <a:pt x="0" y="482"/>
                  </a:lnTo>
                  <a:lnTo>
                    <a:pt x="0" y="504"/>
                  </a:lnTo>
                  <a:lnTo>
                    <a:pt x="0" y="570"/>
                  </a:lnTo>
                  <a:lnTo>
                    <a:pt x="0" y="592"/>
                  </a:lnTo>
                  <a:lnTo>
                    <a:pt x="0" y="614"/>
                  </a:lnTo>
                  <a:lnTo>
                    <a:pt x="10" y="636"/>
                  </a:lnTo>
                  <a:lnTo>
                    <a:pt x="10" y="658"/>
                  </a:lnTo>
                  <a:lnTo>
                    <a:pt x="10" y="680"/>
                  </a:lnTo>
                  <a:lnTo>
                    <a:pt x="10" y="701"/>
                  </a:lnTo>
                  <a:lnTo>
                    <a:pt x="20" y="723"/>
                  </a:lnTo>
                  <a:lnTo>
                    <a:pt x="20" y="745"/>
                  </a:lnTo>
                  <a:lnTo>
                    <a:pt x="30" y="767"/>
                  </a:lnTo>
                  <a:lnTo>
                    <a:pt x="30" y="789"/>
                  </a:lnTo>
                  <a:lnTo>
                    <a:pt x="30" y="811"/>
                  </a:lnTo>
                  <a:lnTo>
                    <a:pt x="30" y="833"/>
                  </a:lnTo>
                </a:path>
              </a:pathLst>
            </a:custGeom>
            <a:noFill/>
            <a:ln w="76200" cap="rnd">
              <a:solidFill>
                <a:srgbClr val="00AE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5DD4D638-0F15-004A-A748-4FEA2F638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0" y="470"/>
              <a:ext cx="209" cy="361"/>
            </a:xfrm>
            <a:custGeom>
              <a:avLst/>
              <a:gdLst>
                <a:gd name="T0" fmla="*/ 208 w 209"/>
                <a:gd name="T1" fmla="*/ 0 h 361"/>
                <a:gd name="T2" fmla="*/ 184 w 209"/>
                <a:gd name="T3" fmla="*/ 64 h 361"/>
                <a:gd name="T4" fmla="*/ 171 w 209"/>
                <a:gd name="T5" fmla="*/ 106 h 361"/>
                <a:gd name="T6" fmla="*/ 159 w 209"/>
                <a:gd name="T7" fmla="*/ 148 h 361"/>
                <a:gd name="T8" fmla="*/ 147 w 209"/>
                <a:gd name="T9" fmla="*/ 191 h 361"/>
                <a:gd name="T10" fmla="*/ 122 w 209"/>
                <a:gd name="T11" fmla="*/ 212 h 361"/>
                <a:gd name="T12" fmla="*/ 122 w 209"/>
                <a:gd name="T13" fmla="*/ 254 h 361"/>
                <a:gd name="T14" fmla="*/ 98 w 209"/>
                <a:gd name="T15" fmla="*/ 275 h 361"/>
                <a:gd name="T16" fmla="*/ 86 w 209"/>
                <a:gd name="T17" fmla="*/ 318 h 361"/>
                <a:gd name="T18" fmla="*/ 61 w 209"/>
                <a:gd name="T19" fmla="*/ 339 h 361"/>
                <a:gd name="T20" fmla="*/ 37 w 209"/>
                <a:gd name="T21" fmla="*/ 360 h 361"/>
                <a:gd name="T22" fmla="*/ 0 w 209"/>
                <a:gd name="T23" fmla="*/ 339 h 3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9"/>
                <a:gd name="T37" fmla="*/ 0 h 361"/>
                <a:gd name="T38" fmla="*/ 209 w 209"/>
                <a:gd name="T39" fmla="*/ 361 h 36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9" h="361">
                  <a:moveTo>
                    <a:pt x="208" y="0"/>
                  </a:moveTo>
                  <a:lnTo>
                    <a:pt x="184" y="64"/>
                  </a:lnTo>
                  <a:lnTo>
                    <a:pt x="171" y="106"/>
                  </a:lnTo>
                  <a:lnTo>
                    <a:pt x="159" y="148"/>
                  </a:lnTo>
                  <a:lnTo>
                    <a:pt x="147" y="191"/>
                  </a:lnTo>
                  <a:lnTo>
                    <a:pt x="122" y="212"/>
                  </a:lnTo>
                  <a:lnTo>
                    <a:pt x="122" y="254"/>
                  </a:lnTo>
                  <a:lnTo>
                    <a:pt x="98" y="275"/>
                  </a:lnTo>
                  <a:lnTo>
                    <a:pt x="86" y="318"/>
                  </a:lnTo>
                  <a:lnTo>
                    <a:pt x="61" y="339"/>
                  </a:lnTo>
                  <a:lnTo>
                    <a:pt x="37" y="360"/>
                  </a:lnTo>
                  <a:lnTo>
                    <a:pt x="0" y="339"/>
                  </a:lnTo>
                </a:path>
              </a:pathLst>
            </a:custGeom>
            <a:noFill/>
            <a:ln w="76200" cap="rnd">
              <a:solidFill>
                <a:srgbClr val="00AE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C45E59D7-DC68-B840-BA89-EE1A41297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" y="470"/>
              <a:ext cx="150" cy="341"/>
            </a:xfrm>
            <a:custGeom>
              <a:avLst/>
              <a:gdLst>
                <a:gd name="T0" fmla="*/ 0 w 150"/>
                <a:gd name="T1" fmla="*/ 0 h 341"/>
                <a:gd name="T2" fmla="*/ 10 w 150"/>
                <a:gd name="T3" fmla="*/ 22 h 341"/>
                <a:gd name="T4" fmla="*/ 10 w 150"/>
                <a:gd name="T5" fmla="*/ 55 h 341"/>
                <a:gd name="T6" fmla="*/ 10 w 150"/>
                <a:gd name="T7" fmla="*/ 77 h 341"/>
                <a:gd name="T8" fmla="*/ 10 w 150"/>
                <a:gd name="T9" fmla="*/ 99 h 341"/>
                <a:gd name="T10" fmla="*/ 10 w 150"/>
                <a:gd name="T11" fmla="*/ 121 h 341"/>
                <a:gd name="T12" fmla="*/ 20 w 150"/>
                <a:gd name="T13" fmla="*/ 143 h 341"/>
                <a:gd name="T14" fmla="*/ 20 w 150"/>
                <a:gd name="T15" fmla="*/ 165 h 341"/>
                <a:gd name="T16" fmla="*/ 20 w 150"/>
                <a:gd name="T17" fmla="*/ 186 h 341"/>
                <a:gd name="T18" fmla="*/ 20 w 150"/>
                <a:gd name="T19" fmla="*/ 208 h 341"/>
                <a:gd name="T20" fmla="*/ 30 w 150"/>
                <a:gd name="T21" fmla="*/ 230 h 341"/>
                <a:gd name="T22" fmla="*/ 30 w 150"/>
                <a:gd name="T23" fmla="*/ 252 h 341"/>
                <a:gd name="T24" fmla="*/ 40 w 150"/>
                <a:gd name="T25" fmla="*/ 274 h 341"/>
                <a:gd name="T26" fmla="*/ 60 w 150"/>
                <a:gd name="T27" fmla="*/ 285 h 341"/>
                <a:gd name="T28" fmla="*/ 60 w 150"/>
                <a:gd name="T29" fmla="*/ 307 h 341"/>
                <a:gd name="T30" fmla="*/ 79 w 150"/>
                <a:gd name="T31" fmla="*/ 307 h 341"/>
                <a:gd name="T32" fmla="*/ 89 w 150"/>
                <a:gd name="T33" fmla="*/ 329 h 341"/>
                <a:gd name="T34" fmla="*/ 109 w 150"/>
                <a:gd name="T35" fmla="*/ 340 h 341"/>
                <a:gd name="T36" fmla="*/ 129 w 150"/>
                <a:gd name="T37" fmla="*/ 340 h 341"/>
                <a:gd name="T38" fmla="*/ 149 w 150"/>
                <a:gd name="T39" fmla="*/ 329 h 3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0"/>
                <a:gd name="T61" fmla="*/ 0 h 341"/>
                <a:gd name="T62" fmla="*/ 150 w 150"/>
                <a:gd name="T63" fmla="*/ 341 h 34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0" h="341">
                  <a:moveTo>
                    <a:pt x="0" y="0"/>
                  </a:moveTo>
                  <a:lnTo>
                    <a:pt x="10" y="22"/>
                  </a:lnTo>
                  <a:lnTo>
                    <a:pt x="10" y="55"/>
                  </a:lnTo>
                  <a:lnTo>
                    <a:pt x="10" y="77"/>
                  </a:lnTo>
                  <a:lnTo>
                    <a:pt x="10" y="99"/>
                  </a:lnTo>
                  <a:lnTo>
                    <a:pt x="10" y="121"/>
                  </a:lnTo>
                  <a:lnTo>
                    <a:pt x="20" y="143"/>
                  </a:lnTo>
                  <a:lnTo>
                    <a:pt x="20" y="165"/>
                  </a:lnTo>
                  <a:lnTo>
                    <a:pt x="20" y="186"/>
                  </a:lnTo>
                  <a:lnTo>
                    <a:pt x="20" y="208"/>
                  </a:lnTo>
                  <a:lnTo>
                    <a:pt x="30" y="230"/>
                  </a:lnTo>
                  <a:lnTo>
                    <a:pt x="30" y="252"/>
                  </a:lnTo>
                  <a:lnTo>
                    <a:pt x="40" y="274"/>
                  </a:lnTo>
                  <a:lnTo>
                    <a:pt x="60" y="285"/>
                  </a:lnTo>
                  <a:lnTo>
                    <a:pt x="60" y="307"/>
                  </a:lnTo>
                  <a:lnTo>
                    <a:pt x="79" y="307"/>
                  </a:lnTo>
                  <a:lnTo>
                    <a:pt x="89" y="329"/>
                  </a:lnTo>
                  <a:lnTo>
                    <a:pt x="109" y="340"/>
                  </a:lnTo>
                  <a:lnTo>
                    <a:pt x="129" y="340"/>
                  </a:lnTo>
                  <a:lnTo>
                    <a:pt x="149" y="329"/>
                  </a:lnTo>
                </a:path>
              </a:pathLst>
            </a:custGeom>
            <a:noFill/>
            <a:ln w="76200" cap="rnd">
              <a:solidFill>
                <a:srgbClr val="00AE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9F0BCC09-DBEF-B342-88AB-0DD822113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8" y="689"/>
              <a:ext cx="190" cy="274"/>
            </a:xfrm>
            <a:custGeom>
              <a:avLst/>
              <a:gdLst>
                <a:gd name="T0" fmla="*/ 0 w 190"/>
                <a:gd name="T1" fmla="*/ 0 h 274"/>
                <a:gd name="T2" fmla="*/ 0 w 190"/>
                <a:gd name="T3" fmla="*/ 22 h 274"/>
                <a:gd name="T4" fmla="*/ 0 w 190"/>
                <a:gd name="T5" fmla="*/ 44 h 274"/>
                <a:gd name="T6" fmla="*/ 0 w 190"/>
                <a:gd name="T7" fmla="*/ 66 h 274"/>
                <a:gd name="T8" fmla="*/ 10 w 190"/>
                <a:gd name="T9" fmla="*/ 87 h 274"/>
                <a:gd name="T10" fmla="*/ 10 w 190"/>
                <a:gd name="T11" fmla="*/ 109 h 274"/>
                <a:gd name="T12" fmla="*/ 20 w 190"/>
                <a:gd name="T13" fmla="*/ 131 h 274"/>
                <a:gd name="T14" fmla="*/ 30 w 190"/>
                <a:gd name="T15" fmla="*/ 153 h 274"/>
                <a:gd name="T16" fmla="*/ 40 w 190"/>
                <a:gd name="T17" fmla="*/ 175 h 274"/>
                <a:gd name="T18" fmla="*/ 50 w 190"/>
                <a:gd name="T19" fmla="*/ 197 h 274"/>
                <a:gd name="T20" fmla="*/ 70 w 190"/>
                <a:gd name="T21" fmla="*/ 207 h 274"/>
                <a:gd name="T22" fmla="*/ 80 w 190"/>
                <a:gd name="T23" fmla="*/ 229 h 274"/>
                <a:gd name="T24" fmla="*/ 99 w 190"/>
                <a:gd name="T25" fmla="*/ 251 h 274"/>
                <a:gd name="T26" fmla="*/ 109 w 190"/>
                <a:gd name="T27" fmla="*/ 273 h 274"/>
                <a:gd name="T28" fmla="*/ 129 w 190"/>
                <a:gd name="T29" fmla="*/ 273 h 274"/>
                <a:gd name="T30" fmla="*/ 149 w 190"/>
                <a:gd name="T31" fmla="*/ 273 h 274"/>
                <a:gd name="T32" fmla="*/ 169 w 190"/>
                <a:gd name="T33" fmla="*/ 273 h 274"/>
                <a:gd name="T34" fmla="*/ 189 w 190"/>
                <a:gd name="T35" fmla="*/ 273 h 27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0"/>
                <a:gd name="T55" fmla="*/ 0 h 274"/>
                <a:gd name="T56" fmla="*/ 190 w 190"/>
                <a:gd name="T57" fmla="*/ 274 h 27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0" h="274">
                  <a:moveTo>
                    <a:pt x="0" y="0"/>
                  </a:moveTo>
                  <a:lnTo>
                    <a:pt x="0" y="22"/>
                  </a:lnTo>
                  <a:lnTo>
                    <a:pt x="0" y="44"/>
                  </a:lnTo>
                  <a:lnTo>
                    <a:pt x="0" y="66"/>
                  </a:lnTo>
                  <a:lnTo>
                    <a:pt x="10" y="87"/>
                  </a:lnTo>
                  <a:lnTo>
                    <a:pt x="10" y="109"/>
                  </a:lnTo>
                  <a:lnTo>
                    <a:pt x="20" y="131"/>
                  </a:lnTo>
                  <a:lnTo>
                    <a:pt x="30" y="153"/>
                  </a:lnTo>
                  <a:lnTo>
                    <a:pt x="40" y="175"/>
                  </a:lnTo>
                  <a:lnTo>
                    <a:pt x="50" y="197"/>
                  </a:lnTo>
                  <a:lnTo>
                    <a:pt x="70" y="207"/>
                  </a:lnTo>
                  <a:lnTo>
                    <a:pt x="80" y="229"/>
                  </a:lnTo>
                  <a:lnTo>
                    <a:pt x="99" y="251"/>
                  </a:lnTo>
                  <a:lnTo>
                    <a:pt x="109" y="273"/>
                  </a:lnTo>
                  <a:lnTo>
                    <a:pt x="129" y="273"/>
                  </a:lnTo>
                  <a:lnTo>
                    <a:pt x="149" y="273"/>
                  </a:lnTo>
                  <a:lnTo>
                    <a:pt x="169" y="273"/>
                  </a:lnTo>
                  <a:lnTo>
                    <a:pt x="189" y="273"/>
                  </a:lnTo>
                </a:path>
              </a:pathLst>
            </a:custGeom>
            <a:noFill/>
            <a:ln w="76200" cap="rnd">
              <a:solidFill>
                <a:srgbClr val="00AE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55159870-135C-7641-8C59-929AA084C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1" y="733"/>
              <a:ext cx="208" cy="251"/>
            </a:xfrm>
            <a:custGeom>
              <a:avLst/>
              <a:gdLst>
                <a:gd name="T0" fmla="*/ 207 w 208"/>
                <a:gd name="T1" fmla="*/ 0 h 251"/>
                <a:gd name="T2" fmla="*/ 197 w 208"/>
                <a:gd name="T3" fmla="*/ 22 h 251"/>
                <a:gd name="T4" fmla="*/ 197 w 208"/>
                <a:gd name="T5" fmla="*/ 43 h 251"/>
                <a:gd name="T6" fmla="*/ 197 w 208"/>
                <a:gd name="T7" fmla="*/ 65 h 251"/>
                <a:gd name="T8" fmla="*/ 197 w 208"/>
                <a:gd name="T9" fmla="*/ 87 h 251"/>
                <a:gd name="T10" fmla="*/ 197 w 208"/>
                <a:gd name="T11" fmla="*/ 109 h 251"/>
                <a:gd name="T12" fmla="*/ 187 w 208"/>
                <a:gd name="T13" fmla="*/ 130 h 251"/>
                <a:gd name="T14" fmla="*/ 177 w 208"/>
                <a:gd name="T15" fmla="*/ 152 h 251"/>
                <a:gd name="T16" fmla="*/ 168 w 208"/>
                <a:gd name="T17" fmla="*/ 174 h 251"/>
                <a:gd name="T18" fmla="*/ 158 w 208"/>
                <a:gd name="T19" fmla="*/ 196 h 251"/>
                <a:gd name="T20" fmla="*/ 138 w 208"/>
                <a:gd name="T21" fmla="*/ 207 h 251"/>
                <a:gd name="T22" fmla="*/ 118 w 208"/>
                <a:gd name="T23" fmla="*/ 217 h 251"/>
                <a:gd name="T24" fmla="*/ 99 w 208"/>
                <a:gd name="T25" fmla="*/ 239 h 251"/>
                <a:gd name="T26" fmla="*/ 79 w 208"/>
                <a:gd name="T27" fmla="*/ 239 h 251"/>
                <a:gd name="T28" fmla="*/ 59 w 208"/>
                <a:gd name="T29" fmla="*/ 239 h 251"/>
                <a:gd name="T30" fmla="*/ 39 w 208"/>
                <a:gd name="T31" fmla="*/ 250 h 251"/>
                <a:gd name="T32" fmla="*/ 20 w 208"/>
                <a:gd name="T33" fmla="*/ 250 h 251"/>
                <a:gd name="T34" fmla="*/ 0 w 208"/>
                <a:gd name="T35" fmla="*/ 250 h 25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8"/>
                <a:gd name="T55" fmla="*/ 0 h 251"/>
                <a:gd name="T56" fmla="*/ 208 w 208"/>
                <a:gd name="T57" fmla="*/ 251 h 25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8" h="251">
                  <a:moveTo>
                    <a:pt x="207" y="0"/>
                  </a:moveTo>
                  <a:lnTo>
                    <a:pt x="197" y="22"/>
                  </a:lnTo>
                  <a:lnTo>
                    <a:pt x="197" y="43"/>
                  </a:lnTo>
                  <a:lnTo>
                    <a:pt x="197" y="65"/>
                  </a:lnTo>
                  <a:lnTo>
                    <a:pt x="197" y="87"/>
                  </a:lnTo>
                  <a:lnTo>
                    <a:pt x="197" y="109"/>
                  </a:lnTo>
                  <a:lnTo>
                    <a:pt x="187" y="130"/>
                  </a:lnTo>
                  <a:lnTo>
                    <a:pt x="177" y="152"/>
                  </a:lnTo>
                  <a:lnTo>
                    <a:pt x="168" y="174"/>
                  </a:lnTo>
                  <a:lnTo>
                    <a:pt x="158" y="196"/>
                  </a:lnTo>
                  <a:lnTo>
                    <a:pt x="138" y="207"/>
                  </a:lnTo>
                  <a:lnTo>
                    <a:pt x="118" y="217"/>
                  </a:lnTo>
                  <a:lnTo>
                    <a:pt x="99" y="239"/>
                  </a:lnTo>
                  <a:lnTo>
                    <a:pt x="79" y="239"/>
                  </a:lnTo>
                  <a:lnTo>
                    <a:pt x="59" y="239"/>
                  </a:lnTo>
                  <a:lnTo>
                    <a:pt x="39" y="250"/>
                  </a:lnTo>
                  <a:lnTo>
                    <a:pt x="20" y="250"/>
                  </a:lnTo>
                  <a:lnTo>
                    <a:pt x="0" y="250"/>
                  </a:lnTo>
                </a:path>
              </a:pathLst>
            </a:custGeom>
            <a:noFill/>
            <a:ln w="76200" cap="rnd">
              <a:solidFill>
                <a:srgbClr val="00AE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1567C743-1DA2-F544-BDDB-5119A8B3A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1" y="950"/>
              <a:ext cx="218" cy="189"/>
            </a:xfrm>
            <a:custGeom>
              <a:avLst/>
              <a:gdLst>
                <a:gd name="T0" fmla="*/ 217 w 218"/>
                <a:gd name="T1" fmla="*/ 0 h 189"/>
                <a:gd name="T2" fmla="*/ 207 w 218"/>
                <a:gd name="T3" fmla="*/ 33 h 189"/>
                <a:gd name="T4" fmla="*/ 207 w 218"/>
                <a:gd name="T5" fmla="*/ 55 h 189"/>
                <a:gd name="T6" fmla="*/ 197 w 218"/>
                <a:gd name="T7" fmla="*/ 77 h 189"/>
                <a:gd name="T8" fmla="*/ 197 w 218"/>
                <a:gd name="T9" fmla="*/ 100 h 189"/>
                <a:gd name="T10" fmla="*/ 178 w 218"/>
                <a:gd name="T11" fmla="*/ 111 h 189"/>
                <a:gd name="T12" fmla="*/ 168 w 218"/>
                <a:gd name="T13" fmla="*/ 133 h 189"/>
                <a:gd name="T14" fmla="*/ 148 w 218"/>
                <a:gd name="T15" fmla="*/ 144 h 189"/>
                <a:gd name="T16" fmla="*/ 138 w 218"/>
                <a:gd name="T17" fmla="*/ 166 h 189"/>
                <a:gd name="T18" fmla="*/ 118 w 218"/>
                <a:gd name="T19" fmla="*/ 166 h 189"/>
                <a:gd name="T20" fmla="*/ 99 w 218"/>
                <a:gd name="T21" fmla="*/ 188 h 189"/>
                <a:gd name="T22" fmla="*/ 79 w 218"/>
                <a:gd name="T23" fmla="*/ 188 h 189"/>
                <a:gd name="T24" fmla="*/ 59 w 218"/>
                <a:gd name="T25" fmla="*/ 188 h 189"/>
                <a:gd name="T26" fmla="*/ 39 w 218"/>
                <a:gd name="T27" fmla="*/ 188 h 189"/>
                <a:gd name="T28" fmla="*/ 20 w 218"/>
                <a:gd name="T29" fmla="*/ 188 h 189"/>
                <a:gd name="T30" fmla="*/ 0 w 218"/>
                <a:gd name="T31" fmla="*/ 188 h 1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8"/>
                <a:gd name="T49" fmla="*/ 0 h 189"/>
                <a:gd name="T50" fmla="*/ 218 w 218"/>
                <a:gd name="T51" fmla="*/ 189 h 18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8" h="189">
                  <a:moveTo>
                    <a:pt x="217" y="0"/>
                  </a:moveTo>
                  <a:lnTo>
                    <a:pt x="207" y="33"/>
                  </a:lnTo>
                  <a:lnTo>
                    <a:pt x="207" y="55"/>
                  </a:lnTo>
                  <a:lnTo>
                    <a:pt x="197" y="77"/>
                  </a:lnTo>
                  <a:lnTo>
                    <a:pt x="197" y="100"/>
                  </a:lnTo>
                  <a:lnTo>
                    <a:pt x="178" y="111"/>
                  </a:lnTo>
                  <a:lnTo>
                    <a:pt x="168" y="133"/>
                  </a:lnTo>
                  <a:lnTo>
                    <a:pt x="148" y="144"/>
                  </a:lnTo>
                  <a:lnTo>
                    <a:pt x="138" y="166"/>
                  </a:lnTo>
                  <a:lnTo>
                    <a:pt x="118" y="166"/>
                  </a:lnTo>
                  <a:lnTo>
                    <a:pt x="99" y="188"/>
                  </a:lnTo>
                  <a:lnTo>
                    <a:pt x="79" y="188"/>
                  </a:lnTo>
                  <a:lnTo>
                    <a:pt x="59" y="188"/>
                  </a:lnTo>
                  <a:lnTo>
                    <a:pt x="39" y="188"/>
                  </a:lnTo>
                  <a:lnTo>
                    <a:pt x="20" y="188"/>
                  </a:lnTo>
                  <a:lnTo>
                    <a:pt x="0" y="188"/>
                  </a:lnTo>
                </a:path>
              </a:pathLst>
            </a:custGeom>
            <a:noFill/>
            <a:ln w="76200" cap="rnd">
              <a:solidFill>
                <a:srgbClr val="00AE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1E21159B-8484-414C-9AB8-44B5029E6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9" y="950"/>
              <a:ext cx="239" cy="200"/>
            </a:xfrm>
            <a:custGeom>
              <a:avLst/>
              <a:gdLst>
                <a:gd name="T0" fmla="*/ 10 w 239"/>
                <a:gd name="T1" fmla="*/ 0 h 200"/>
                <a:gd name="T2" fmla="*/ 0 w 239"/>
                <a:gd name="T3" fmla="*/ 22 h 200"/>
                <a:gd name="T4" fmla="*/ 10 w 239"/>
                <a:gd name="T5" fmla="*/ 44 h 200"/>
                <a:gd name="T6" fmla="*/ 20 w 239"/>
                <a:gd name="T7" fmla="*/ 66 h 200"/>
                <a:gd name="T8" fmla="*/ 40 w 239"/>
                <a:gd name="T9" fmla="*/ 77 h 200"/>
                <a:gd name="T10" fmla="*/ 60 w 239"/>
                <a:gd name="T11" fmla="*/ 100 h 200"/>
                <a:gd name="T12" fmla="*/ 79 w 239"/>
                <a:gd name="T13" fmla="*/ 122 h 200"/>
                <a:gd name="T14" fmla="*/ 99 w 239"/>
                <a:gd name="T15" fmla="*/ 133 h 200"/>
                <a:gd name="T16" fmla="*/ 109 w 239"/>
                <a:gd name="T17" fmla="*/ 155 h 200"/>
                <a:gd name="T18" fmla="*/ 129 w 239"/>
                <a:gd name="T19" fmla="*/ 166 h 200"/>
                <a:gd name="T20" fmla="*/ 149 w 239"/>
                <a:gd name="T21" fmla="*/ 177 h 200"/>
                <a:gd name="T22" fmla="*/ 169 w 239"/>
                <a:gd name="T23" fmla="*/ 188 h 200"/>
                <a:gd name="T24" fmla="*/ 188 w 239"/>
                <a:gd name="T25" fmla="*/ 199 h 200"/>
                <a:gd name="T26" fmla="*/ 208 w 239"/>
                <a:gd name="T27" fmla="*/ 199 h 200"/>
                <a:gd name="T28" fmla="*/ 228 w 239"/>
                <a:gd name="T29" fmla="*/ 199 h 200"/>
                <a:gd name="T30" fmla="*/ 238 w 239"/>
                <a:gd name="T31" fmla="*/ 177 h 2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9"/>
                <a:gd name="T49" fmla="*/ 0 h 200"/>
                <a:gd name="T50" fmla="*/ 239 w 239"/>
                <a:gd name="T51" fmla="*/ 200 h 20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9" h="200">
                  <a:moveTo>
                    <a:pt x="10" y="0"/>
                  </a:moveTo>
                  <a:lnTo>
                    <a:pt x="0" y="22"/>
                  </a:lnTo>
                  <a:lnTo>
                    <a:pt x="10" y="44"/>
                  </a:lnTo>
                  <a:lnTo>
                    <a:pt x="20" y="66"/>
                  </a:lnTo>
                  <a:lnTo>
                    <a:pt x="40" y="77"/>
                  </a:lnTo>
                  <a:lnTo>
                    <a:pt x="60" y="100"/>
                  </a:lnTo>
                  <a:lnTo>
                    <a:pt x="79" y="122"/>
                  </a:lnTo>
                  <a:lnTo>
                    <a:pt x="99" y="133"/>
                  </a:lnTo>
                  <a:lnTo>
                    <a:pt x="109" y="155"/>
                  </a:lnTo>
                  <a:lnTo>
                    <a:pt x="129" y="166"/>
                  </a:lnTo>
                  <a:lnTo>
                    <a:pt x="149" y="177"/>
                  </a:lnTo>
                  <a:lnTo>
                    <a:pt x="169" y="188"/>
                  </a:lnTo>
                  <a:lnTo>
                    <a:pt x="188" y="199"/>
                  </a:lnTo>
                  <a:lnTo>
                    <a:pt x="208" y="199"/>
                  </a:lnTo>
                  <a:lnTo>
                    <a:pt x="228" y="199"/>
                  </a:lnTo>
                  <a:lnTo>
                    <a:pt x="238" y="177"/>
                  </a:lnTo>
                </a:path>
              </a:pathLst>
            </a:custGeom>
            <a:noFill/>
            <a:ln w="76200" cap="rnd">
              <a:solidFill>
                <a:srgbClr val="00AE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296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 descr="P7140135c1"/>
          <p:cNvSpPr>
            <a:spLocks noChangeArrowheads="1"/>
          </p:cNvSpPr>
          <p:nvPr/>
        </p:nvSpPr>
        <p:spPr bwMode="auto">
          <a:xfrm>
            <a:off x="0" y="2867377"/>
            <a:ext cx="12192000" cy="4013200"/>
          </a:xfrm>
          <a:prstGeom prst="rect">
            <a:avLst/>
          </a:prstGeom>
          <a:blipFill dpi="0"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3"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10000" y="185944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  <a:p>
            <a:pPr>
              <a:spcBef>
                <a:spcPct val="0"/>
              </a:spcBef>
              <a:defRPr/>
            </a:pPr>
            <a:endParaRPr lang="en-US" dirty="0">
              <a:solidFill>
                <a:srgbClr val="000000"/>
              </a:solidFill>
              <a:latin typeface="Arial"/>
              <a:ea typeface="MS PGothic" charset="0"/>
              <a:cs typeface="ＭＳ Ｐゴシック"/>
            </a:endParaRPr>
          </a:p>
          <a:p>
            <a:pPr>
              <a:spcBef>
                <a:spcPct val="0"/>
              </a:spcBef>
            </a:pPr>
            <a:endParaRPr lang="en-US" dirty="0">
              <a:solidFill>
                <a:srgbClr val="000000"/>
              </a:solidFill>
              <a:latin typeface="Arial"/>
              <a:ea typeface="MS PGothic" charset="0"/>
              <a:cs typeface="ＭＳ Ｐゴシック"/>
            </a:endParaRPr>
          </a:p>
          <a:p>
            <a:pPr>
              <a:spcBef>
                <a:spcPct val="0"/>
              </a:spcBef>
            </a:pPr>
            <a:endParaRPr lang="en-US" dirty="0">
              <a:solidFill>
                <a:srgbClr val="000000"/>
              </a:solidFill>
              <a:latin typeface="Arial"/>
              <a:ea typeface="MS PGothic" charset="0"/>
              <a:cs typeface="ＭＳ Ｐゴシック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1081" y="532035"/>
            <a:ext cx="1327500" cy="1552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7696" y="225739"/>
            <a:ext cx="1721250" cy="49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6706" y="1737175"/>
            <a:ext cx="1856250" cy="5175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2745" y="913957"/>
            <a:ext cx="3791250" cy="59287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5330" y="5144560"/>
            <a:ext cx="1203750" cy="945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577020" y="2246254"/>
            <a:ext cx="289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Primary magnetic field generated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07409" y="5293995"/>
            <a:ext cx="2404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Eddy currents</a:t>
            </a:r>
          </a:p>
          <a:p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induced in the ground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0971" y="2374268"/>
            <a:ext cx="4021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depth depends on electrical resistivity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0371" y="1287487"/>
            <a:ext cx="398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Current flows around transmitter loop</a:t>
            </a:r>
          </a:p>
        </p:txBody>
      </p:sp>
      <p:grpSp>
        <p:nvGrpSpPr>
          <p:cNvPr id="24" name="Group 4">
            <a:extLst>
              <a:ext uri="{FF2B5EF4-FFF2-40B4-BE49-F238E27FC236}">
                <a16:creationId xmlns:a16="http://schemas.microsoft.com/office/drawing/2014/main" id="{ABED6B23-4CC4-1B4A-9CC9-402BD5EF14C1}"/>
              </a:ext>
            </a:extLst>
          </p:cNvPr>
          <p:cNvGrpSpPr>
            <a:grpSpLocks/>
          </p:cNvGrpSpPr>
          <p:nvPr/>
        </p:nvGrpSpPr>
        <p:grpSpPr bwMode="auto">
          <a:xfrm>
            <a:off x="10789427" y="1817512"/>
            <a:ext cx="423331" cy="1049865"/>
            <a:chOff x="4511" y="470"/>
            <a:chExt cx="447" cy="834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F70A53EA-36F4-9A48-AEED-4F644565E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8" y="470"/>
              <a:ext cx="41" cy="834"/>
            </a:xfrm>
            <a:custGeom>
              <a:avLst/>
              <a:gdLst>
                <a:gd name="T0" fmla="*/ 40 w 41"/>
                <a:gd name="T1" fmla="*/ 0 h 834"/>
                <a:gd name="T2" fmla="*/ 30 w 41"/>
                <a:gd name="T3" fmla="*/ 22 h 834"/>
                <a:gd name="T4" fmla="*/ 30 w 41"/>
                <a:gd name="T5" fmla="*/ 44 h 834"/>
                <a:gd name="T6" fmla="*/ 30 w 41"/>
                <a:gd name="T7" fmla="*/ 66 h 834"/>
                <a:gd name="T8" fmla="*/ 30 w 41"/>
                <a:gd name="T9" fmla="*/ 88 h 834"/>
                <a:gd name="T10" fmla="*/ 30 w 41"/>
                <a:gd name="T11" fmla="*/ 110 h 834"/>
                <a:gd name="T12" fmla="*/ 30 w 41"/>
                <a:gd name="T13" fmla="*/ 132 h 834"/>
                <a:gd name="T14" fmla="*/ 10 w 41"/>
                <a:gd name="T15" fmla="*/ 197 h 834"/>
                <a:gd name="T16" fmla="*/ 10 w 41"/>
                <a:gd name="T17" fmla="*/ 219 h 834"/>
                <a:gd name="T18" fmla="*/ 10 w 41"/>
                <a:gd name="T19" fmla="*/ 241 h 834"/>
                <a:gd name="T20" fmla="*/ 0 w 41"/>
                <a:gd name="T21" fmla="*/ 263 h 834"/>
                <a:gd name="T22" fmla="*/ 0 w 41"/>
                <a:gd name="T23" fmla="*/ 285 h 834"/>
                <a:gd name="T24" fmla="*/ 0 w 41"/>
                <a:gd name="T25" fmla="*/ 307 h 834"/>
                <a:gd name="T26" fmla="*/ 0 w 41"/>
                <a:gd name="T27" fmla="*/ 329 h 834"/>
                <a:gd name="T28" fmla="*/ 0 w 41"/>
                <a:gd name="T29" fmla="*/ 351 h 834"/>
                <a:gd name="T30" fmla="*/ 0 w 41"/>
                <a:gd name="T31" fmla="*/ 373 h 834"/>
                <a:gd name="T32" fmla="*/ 0 w 41"/>
                <a:gd name="T33" fmla="*/ 395 h 834"/>
                <a:gd name="T34" fmla="*/ 0 w 41"/>
                <a:gd name="T35" fmla="*/ 417 h 834"/>
                <a:gd name="T36" fmla="*/ 0 w 41"/>
                <a:gd name="T37" fmla="*/ 438 h 834"/>
                <a:gd name="T38" fmla="*/ 0 w 41"/>
                <a:gd name="T39" fmla="*/ 460 h 834"/>
                <a:gd name="T40" fmla="*/ 0 w 41"/>
                <a:gd name="T41" fmla="*/ 482 h 834"/>
                <a:gd name="T42" fmla="*/ 0 w 41"/>
                <a:gd name="T43" fmla="*/ 504 h 834"/>
                <a:gd name="T44" fmla="*/ 0 w 41"/>
                <a:gd name="T45" fmla="*/ 570 h 834"/>
                <a:gd name="T46" fmla="*/ 0 w 41"/>
                <a:gd name="T47" fmla="*/ 592 h 834"/>
                <a:gd name="T48" fmla="*/ 0 w 41"/>
                <a:gd name="T49" fmla="*/ 614 h 834"/>
                <a:gd name="T50" fmla="*/ 10 w 41"/>
                <a:gd name="T51" fmla="*/ 636 h 834"/>
                <a:gd name="T52" fmla="*/ 10 w 41"/>
                <a:gd name="T53" fmla="*/ 658 h 834"/>
                <a:gd name="T54" fmla="*/ 10 w 41"/>
                <a:gd name="T55" fmla="*/ 680 h 834"/>
                <a:gd name="T56" fmla="*/ 10 w 41"/>
                <a:gd name="T57" fmla="*/ 701 h 834"/>
                <a:gd name="T58" fmla="*/ 20 w 41"/>
                <a:gd name="T59" fmla="*/ 723 h 834"/>
                <a:gd name="T60" fmla="*/ 20 w 41"/>
                <a:gd name="T61" fmla="*/ 745 h 834"/>
                <a:gd name="T62" fmla="*/ 30 w 41"/>
                <a:gd name="T63" fmla="*/ 767 h 834"/>
                <a:gd name="T64" fmla="*/ 30 w 41"/>
                <a:gd name="T65" fmla="*/ 789 h 834"/>
                <a:gd name="T66" fmla="*/ 30 w 41"/>
                <a:gd name="T67" fmla="*/ 811 h 834"/>
                <a:gd name="T68" fmla="*/ 30 w 41"/>
                <a:gd name="T69" fmla="*/ 833 h 8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1"/>
                <a:gd name="T106" fmla="*/ 0 h 834"/>
                <a:gd name="T107" fmla="*/ 41 w 41"/>
                <a:gd name="T108" fmla="*/ 834 h 83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1" h="834">
                  <a:moveTo>
                    <a:pt x="40" y="0"/>
                  </a:moveTo>
                  <a:lnTo>
                    <a:pt x="30" y="22"/>
                  </a:lnTo>
                  <a:lnTo>
                    <a:pt x="30" y="44"/>
                  </a:lnTo>
                  <a:lnTo>
                    <a:pt x="30" y="66"/>
                  </a:lnTo>
                  <a:lnTo>
                    <a:pt x="30" y="88"/>
                  </a:lnTo>
                  <a:lnTo>
                    <a:pt x="30" y="110"/>
                  </a:lnTo>
                  <a:lnTo>
                    <a:pt x="30" y="132"/>
                  </a:lnTo>
                  <a:lnTo>
                    <a:pt x="10" y="197"/>
                  </a:lnTo>
                  <a:lnTo>
                    <a:pt x="10" y="219"/>
                  </a:lnTo>
                  <a:lnTo>
                    <a:pt x="10" y="241"/>
                  </a:lnTo>
                  <a:lnTo>
                    <a:pt x="0" y="263"/>
                  </a:lnTo>
                  <a:lnTo>
                    <a:pt x="0" y="285"/>
                  </a:lnTo>
                  <a:lnTo>
                    <a:pt x="0" y="307"/>
                  </a:lnTo>
                  <a:lnTo>
                    <a:pt x="0" y="329"/>
                  </a:lnTo>
                  <a:lnTo>
                    <a:pt x="0" y="351"/>
                  </a:lnTo>
                  <a:lnTo>
                    <a:pt x="0" y="373"/>
                  </a:lnTo>
                  <a:lnTo>
                    <a:pt x="0" y="395"/>
                  </a:lnTo>
                  <a:lnTo>
                    <a:pt x="0" y="417"/>
                  </a:lnTo>
                  <a:lnTo>
                    <a:pt x="0" y="438"/>
                  </a:lnTo>
                  <a:lnTo>
                    <a:pt x="0" y="460"/>
                  </a:lnTo>
                  <a:lnTo>
                    <a:pt x="0" y="482"/>
                  </a:lnTo>
                  <a:lnTo>
                    <a:pt x="0" y="504"/>
                  </a:lnTo>
                  <a:lnTo>
                    <a:pt x="0" y="570"/>
                  </a:lnTo>
                  <a:lnTo>
                    <a:pt x="0" y="592"/>
                  </a:lnTo>
                  <a:lnTo>
                    <a:pt x="0" y="614"/>
                  </a:lnTo>
                  <a:lnTo>
                    <a:pt x="10" y="636"/>
                  </a:lnTo>
                  <a:lnTo>
                    <a:pt x="10" y="658"/>
                  </a:lnTo>
                  <a:lnTo>
                    <a:pt x="10" y="680"/>
                  </a:lnTo>
                  <a:lnTo>
                    <a:pt x="10" y="701"/>
                  </a:lnTo>
                  <a:lnTo>
                    <a:pt x="20" y="723"/>
                  </a:lnTo>
                  <a:lnTo>
                    <a:pt x="20" y="745"/>
                  </a:lnTo>
                  <a:lnTo>
                    <a:pt x="30" y="767"/>
                  </a:lnTo>
                  <a:lnTo>
                    <a:pt x="30" y="789"/>
                  </a:lnTo>
                  <a:lnTo>
                    <a:pt x="30" y="811"/>
                  </a:lnTo>
                  <a:lnTo>
                    <a:pt x="30" y="833"/>
                  </a:lnTo>
                </a:path>
              </a:pathLst>
            </a:custGeom>
            <a:noFill/>
            <a:ln w="76200" cap="rnd">
              <a:solidFill>
                <a:srgbClr val="00AE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BF528FC2-54FE-3140-9CEA-4CBF31681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0" y="470"/>
              <a:ext cx="209" cy="361"/>
            </a:xfrm>
            <a:custGeom>
              <a:avLst/>
              <a:gdLst>
                <a:gd name="T0" fmla="*/ 208 w 209"/>
                <a:gd name="T1" fmla="*/ 0 h 361"/>
                <a:gd name="T2" fmla="*/ 184 w 209"/>
                <a:gd name="T3" fmla="*/ 64 h 361"/>
                <a:gd name="T4" fmla="*/ 171 w 209"/>
                <a:gd name="T5" fmla="*/ 106 h 361"/>
                <a:gd name="T6" fmla="*/ 159 w 209"/>
                <a:gd name="T7" fmla="*/ 148 h 361"/>
                <a:gd name="T8" fmla="*/ 147 w 209"/>
                <a:gd name="T9" fmla="*/ 191 h 361"/>
                <a:gd name="T10" fmla="*/ 122 w 209"/>
                <a:gd name="T11" fmla="*/ 212 h 361"/>
                <a:gd name="T12" fmla="*/ 122 w 209"/>
                <a:gd name="T13" fmla="*/ 254 h 361"/>
                <a:gd name="T14" fmla="*/ 98 w 209"/>
                <a:gd name="T15" fmla="*/ 275 h 361"/>
                <a:gd name="T16" fmla="*/ 86 w 209"/>
                <a:gd name="T17" fmla="*/ 318 h 361"/>
                <a:gd name="T18" fmla="*/ 61 w 209"/>
                <a:gd name="T19" fmla="*/ 339 h 361"/>
                <a:gd name="T20" fmla="*/ 37 w 209"/>
                <a:gd name="T21" fmla="*/ 360 h 361"/>
                <a:gd name="T22" fmla="*/ 0 w 209"/>
                <a:gd name="T23" fmla="*/ 339 h 3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9"/>
                <a:gd name="T37" fmla="*/ 0 h 361"/>
                <a:gd name="T38" fmla="*/ 209 w 209"/>
                <a:gd name="T39" fmla="*/ 361 h 36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9" h="361">
                  <a:moveTo>
                    <a:pt x="208" y="0"/>
                  </a:moveTo>
                  <a:lnTo>
                    <a:pt x="184" y="64"/>
                  </a:lnTo>
                  <a:lnTo>
                    <a:pt x="171" y="106"/>
                  </a:lnTo>
                  <a:lnTo>
                    <a:pt x="159" y="148"/>
                  </a:lnTo>
                  <a:lnTo>
                    <a:pt x="147" y="191"/>
                  </a:lnTo>
                  <a:lnTo>
                    <a:pt x="122" y="212"/>
                  </a:lnTo>
                  <a:lnTo>
                    <a:pt x="122" y="254"/>
                  </a:lnTo>
                  <a:lnTo>
                    <a:pt x="98" y="275"/>
                  </a:lnTo>
                  <a:lnTo>
                    <a:pt x="86" y="318"/>
                  </a:lnTo>
                  <a:lnTo>
                    <a:pt x="61" y="339"/>
                  </a:lnTo>
                  <a:lnTo>
                    <a:pt x="37" y="360"/>
                  </a:lnTo>
                  <a:lnTo>
                    <a:pt x="0" y="339"/>
                  </a:lnTo>
                </a:path>
              </a:pathLst>
            </a:custGeom>
            <a:noFill/>
            <a:ln w="76200" cap="rnd">
              <a:solidFill>
                <a:srgbClr val="00AE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CFA567FE-77C0-104B-88A4-224636092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" y="470"/>
              <a:ext cx="150" cy="341"/>
            </a:xfrm>
            <a:custGeom>
              <a:avLst/>
              <a:gdLst>
                <a:gd name="T0" fmla="*/ 0 w 150"/>
                <a:gd name="T1" fmla="*/ 0 h 341"/>
                <a:gd name="T2" fmla="*/ 10 w 150"/>
                <a:gd name="T3" fmla="*/ 22 h 341"/>
                <a:gd name="T4" fmla="*/ 10 w 150"/>
                <a:gd name="T5" fmla="*/ 55 h 341"/>
                <a:gd name="T6" fmla="*/ 10 w 150"/>
                <a:gd name="T7" fmla="*/ 77 h 341"/>
                <a:gd name="T8" fmla="*/ 10 w 150"/>
                <a:gd name="T9" fmla="*/ 99 h 341"/>
                <a:gd name="T10" fmla="*/ 10 w 150"/>
                <a:gd name="T11" fmla="*/ 121 h 341"/>
                <a:gd name="T12" fmla="*/ 20 w 150"/>
                <a:gd name="T13" fmla="*/ 143 h 341"/>
                <a:gd name="T14" fmla="*/ 20 w 150"/>
                <a:gd name="T15" fmla="*/ 165 h 341"/>
                <a:gd name="T16" fmla="*/ 20 w 150"/>
                <a:gd name="T17" fmla="*/ 186 h 341"/>
                <a:gd name="T18" fmla="*/ 20 w 150"/>
                <a:gd name="T19" fmla="*/ 208 h 341"/>
                <a:gd name="T20" fmla="*/ 30 w 150"/>
                <a:gd name="T21" fmla="*/ 230 h 341"/>
                <a:gd name="T22" fmla="*/ 30 w 150"/>
                <a:gd name="T23" fmla="*/ 252 h 341"/>
                <a:gd name="T24" fmla="*/ 40 w 150"/>
                <a:gd name="T25" fmla="*/ 274 h 341"/>
                <a:gd name="T26" fmla="*/ 60 w 150"/>
                <a:gd name="T27" fmla="*/ 285 h 341"/>
                <a:gd name="T28" fmla="*/ 60 w 150"/>
                <a:gd name="T29" fmla="*/ 307 h 341"/>
                <a:gd name="T30" fmla="*/ 79 w 150"/>
                <a:gd name="T31" fmla="*/ 307 h 341"/>
                <a:gd name="T32" fmla="*/ 89 w 150"/>
                <a:gd name="T33" fmla="*/ 329 h 341"/>
                <a:gd name="T34" fmla="*/ 109 w 150"/>
                <a:gd name="T35" fmla="*/ 340 h 341"/>
                <a:gd name="T36" fmla="*/ 129 w 150"/>
                <a:gd name="T37" fmla="*/ 340 h 341"/>
                <a:gd name="T38" fmla="*/ 149 w 150"/>
                <a:gd name="T39" fmla="*/ 329 h 3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0"/>
                <a:gd name="T61" fmla="*/ 0 h 341"/>
                <a:gd name="T62" fmla="*/ 150 w 150"/>
                <a:gd name="T63" fmla="*/ 341 h 34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0" h="341">
                  <a:moveTo>
                    <a:pt x="0" y="0"/>
                  </a:moveTo>
                  <a:lnTo>
                    <a:pt x="10" y="22"/>
                  </a:lnTo>
                  <a:lnTo>
                    <a:pt x="10" y="55"/>
                  </a:lnTo>
                  <a:lnTo>
                    <a:pt x="10" y="77"/>
                  </a:lnTo>
                  <a:lnTo>
                    <a:pt x="10" y="99"/>
                  </a:lnTo>
                  <a:lnTo>
                    <a:pt x="10" y="121"/>
                  </a:lnTo>
                  <a:lnTo>
                    <a:pt x="20" y="143"/>
                  </a:lnTo>
                  <a:lnTo>
                    <a:pt x="20" y="165"/>
                  </a:lnTo>
                  <a:lnTo>
                    <a:pt x="20" y="186"/>
                  </a:lnTo>
                  <a:lnTo>
                    <a:pt x="20" y="208"/>
                  </a:lnTo>
                  <a:lnTo>
                    <a:pt x="30" y="230"/>
                  </a:lnTo>
                  <a:lnTo>
                    <a:pt x="30" y="252"/>
                  </a:lnTo>
                  <a:lnTo>
                    <a:pt x="40" y="274"/>
                  </a:lnTo>
                  <a:lnTo>
                    <a:pt x="60" y="285"/>
                  </a:lnTo>
                  <a:lnTo>
                    <a:pt x="60" y="307"/>
                  </a:lnTo>
                  <a:lnTo>
                    <a:pt x="79" y="307"/>
                  </a:lnTo>
                  <a:lnTo>
                    <a:pt x="89" y="329"/>
                  </a:lnTo>
                  <a:lnTo>
                    <a:pt x="109" y="340"/>
                  </a:lnTo>
                  <a:lnTo>
                    <a:pt x="129" y="340"/>
                  </a:lnTo>
                  <a:lnTo>
                    <a:pt x="149" y="329"/>
                  </a:lnTo>
                </a:path>
              </a:pathLst>
            </a:custGeom>
            <a:noFill/>
            <a:ln w="76200" cap="rnd">
              <a:solidFill>
                <a:srgbClr val="00AE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66233C81-5D31-A743-9CC1-09058012E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8" y="689"/>
              <a:ext cx="190" cy="274"/>
            </a:xfrm>
            <a:custGeom>
              <a:avLst/>
              <a:gdLst>
                <a:gd name="T0" fmla="*/ 0 w 190"/>
                <a:gd name="T1" fmla="*/ 0 h 274"/>
                <a:gd name="T2" fmla="*/ 0 w 190"/>
                <a:gd name="T3" fmla="*/ 22 h 274"/>
                <a:gd name="T4" fmla="*/ 0 w 190"/>
                <a:gd name="T5" fmla="*/ 44 h 274"/>
                <a:gd name="T6" fmla="*/ 0 w 190"/>
                <a:gd name="T7" fmla="*/ 66 h 274"/>
                <a:gd name="T8" fmla="*/ 10 w 190"/>
                <a:gd name="T9" fmla="*/ 87 h 274"/>
                <a:gd name="T10" fmla="*/ 10 w 190"/>
                <a:gd name="T11" fmla="*/ 109 h 274"/>
                <a:gd name="T12" fmla="*/ 20 w 190"/>
                <a:gd name="T13" fmla="*/ 131 h 274"/>
                <a:gd name="T14" fmla="*/ 30 w 190"/>
                <a:gd name="T15" fmla="*/ 153 h 274"/>
                <a:gd name="T16" fmla="*/ 40 w 190"/>
                <a:gd name="T17" fmla="*/ 175 h 274"/>
                <a:gd name="T18" fmla="*/ 50 w 190"/>
                <a:gd name="T19" fmla="*/ 197 h 274"/>
                <a:gd name="T20" fmla="*/ 70 w 190"/>
                <a:gd name="T21" fmla="*/ 207 h 274"/>
                <a:gd name="T22" fmla="*/ 80 w 190"/>
                <a:gd name="T23" fmla="*/ 229 h 274"/>
                <a:gd name="T24" fmla="*/ 99 w 190"/>
                <a:gd name="T25" fmla="*/ 251 h 274"/>
                <a:gd name="T26" fmla="*/ 109 w 190"/>
                <a:gd name="T27" fmla="*/ 273 h 274"/>
                <a:gd name="T28" fmla="*/ 129 w 190"/>
                <a:gd name="T29" fmla="*/ 273 h 274"/>
                <a:gd name="T30" fmla="*/ 149 w 190"/>
                <a:gd name="T31" fmla="*/ 273 h 274"/>
                <a:gd name="T32" fmla="*/ 169 w 190"/>
                <a:gd name="T33" fmla="*/ 273 h 274"/>
                <a:gd name="T34" fmla="*/ 189 w 190"/>
                <a:gd name="T35" fmla="*/ 273 h 27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0"/>
                <a:gd name="T55" fmla="*/ 0 h 274"/>
                <a:gd name="T56" fmla="*/ 190 w 190"/>
                <a:gd name="T57" fmla="*/ 274 h 27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0" h="274">
                  <a:moveTo>
                    <a:pt x="0" y="0"/>
                  </a:moveTo>
                  <a:lnTo>
                    <a:pt x="0" y="22"/>
                  </a:lnTo>
                  <a:lnTo>
                    <a:pt x="0" y="44"/>
                  </a:lnTo>
                  <a:lnTo>
                    <a:pt x="0" y="66"/>
                  </a:lnTo>
                  <a:lnTo>
                    <a:pt x="10" y="87"/>
                  </a:lnTo>
                  <a:lnTo>
                    <a:pt x="10" y="109"/>
                  </a:lnTo>
                  <a:lnTo>
                    <a:pt x="20" y="131"/>
                  </a:lnTo>
                  <a:lnTo>
                    <a:pt x="30" y="153"/>
                  </a:lnTo>
                  <a:lnTo>
                    <a:pt x="40" y="175"/>
                  </a:lnTo>
                  <a:lnTo>
                    <a:pt x="50" y="197"/>
                  </a:lnTo>
                  <a:lnTo>
                    <a:pt x="70" y="207"/>
                  </a:lnTo>
                  <a:lnTo>
                    <a:pt x="80" y="229"/>
                  </a:lnTo>
                  <a:lnTo>
                    <a:pt x="99" y="251"/>
                  </a:lnTo>
                  <a:lnTo>
                    <a:pt x="109" y="273"/>
                  </a:lnTo>
                  <a:lnTo>
                    <a:pt x="129" y="273"/>
                  </a:lnTo>
                  <a:lnTo>
                    <a:pt x="149" y="273"/>
                  </a:lnTo>
                  <a:lnTo>
                    <a:pt x="169" y="273"/>
                  </a:lnTo>
                  <a:lnTo>
                    <a:pt x="189" y="273"/>
                  </a:lnTo>
                </a:path>
              </a:pathLst>
            </a:custGeom>
            <a:noFill/>
            <a:ln w="76200" cap="rnd">
              <a:solidFill>
                <a:srgbClr val="00AE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A96B1464-9837-6E46-90FB-DEF8C6CD2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1" y="733"/>
              <a:ext cx="208" cy="251"/>
            </a:xfrm>
            <a:custGeom>
              <a:avLst/>
              <a:gdLst>
                <a:gd name="T0" fmla="*/ 207 w 208"/>
                <a:gd name="T1" fmla="*/ 0 h 251"/>
                <a:gd name="T2" fmla="*/ 197 w 208"/>
                <a:gd name="T3" fmla="*/ 22 h 251"/>
                <a:gd name="T4" fmla="*/ 197 w 208"/>
                <a:gd name="T5" fmla="*/ 43 h 251"/>
                <a:gd name="T6" fmla="*/ 197 w 208"/>
                <a:gd name="T7" fmla="*/ 65 h 251"/>
                <a:gd name="T8" fmla="*/ 197 w 208"/>
                <a:gd name="T9" fmla="*/ 87 h 251"/>
                <a:gd name="T10" fmla="*/ 197 w 208"/>
                <a:gd name="T11" fmla="*/ 109 h 251"/>
                <a:gd name="T12" fmla="*/ 187 w 208"/>
                <a:gd name="T13" fmla="*/ 130 h 251"/>
                <a:gd name="T14" fmla="*/ 177 w 208"/>
                <a:gd name="T15" fmla="*/ 152 h 251"/>
                <a:gd name="T16" fmla="*/ 168 w 208"/>
                <a:gd name="T17" fmla="*/ 174 h 251"/>
                <a:gd name="T18" fmla="*/ 158 w 208"/>
                <a:gd name="T19" fmla="*/ 196 h 251"/>
                <a:gd name="T20" fmla="*/ 138 w 208"/>
                <a:gd name="T21" fmla="*/ 207 h 251"/>
                <a:gd name="T22" fmla="*/ 118 w 208"/>
                <a:gd name="T23" fmla="*/ 217 h 251"/>
                <a:gd name="T24" fmla="*/ 99 w 208"/>
                <a:gd name="T25" fmla="*/ 239 h 251"/>
                <a:gd name="T26" fmla="*/ 79 w 208"/>
                <a:gd name="T27" fmla="*/ 239 h 251"/>
                <a:gd name="T28" fmla="*/ 59 w 208"/>
                <a:gd name="T29" fmla="*/ 239 h 251"/>
                <a:gd name="T30" fmla="*/ 39 w 208"/>
                <a:gd name="T31" fmla="*/ 250 h 251"/>
                <a:gd name="T32" fmla="*/ 20 w 208"/>
                <a:gd name="T33" fmla="*/ 250 h 251"/>
                <a:gd name="T34" fmla="*/ 0 w 208"/>
                <a:gd name="T35" fmla="*/ 250 h 25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8"/>
                <a:gd name="T55" fmla="*/ 0 h 251"/>
                <a:gd name="T56" fmla="*/ 208 w 208"/>
                <a:gd name="T57" fmla="*/ 251 h 25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8" h="251">
                  <a:moveTo>
                    <a:pt x="207" y="0"/>
                  </a:moveTo>
                  <a:lnTo>
                    <a:pt x="197" y="22"/>
                  </a:lnTo>
                  <a:lnTo>
                    <a:pt x="197" y="43"/>
                  </a:lnTo>
                  <a:lnTo>
                    <a:pt x="197" y="65"/>
                  </a:lnTo>
                  <a:lnTo>
                    <a:pt x="197" y="87"/>
                  </a:lnTo>
                  <a:lnTo>
                    <a:pt x="197" y="109"/>
                  </a:lnTo>
                  <a:lnTo>
                    <a:pt x="187" y="130"/>
                  </a:lnTo>
                  <a:lnTo>
                    <a:pt x="177" y="152"/>
                  </a:lnTo>
                  <a:lnTo>
                    <a:pt x="168" y="174"/>
                  </a:lnTo>
                  <a:lnTo>
                    <a:pt x="158" y="196"/>
                  </a:lnTo>
                  <a:lnTo>
                    <a:pt x="138" y="207"/>
                  </a:lnTo>
                  <a:lnTo>
                    <a:pt x="118" y="217"/>
                  </a:lnTo>
                  <a:lnTo>
                    <a:pt x="99" y="239"/>
                  </a:lnTo>
                  <a:lnTo>
                    <a:pt x="79" y="239"/>
                  </a:lnTo>
                  <a:lnTo>
                    <a:pt x="59" y="239"/>
                  </a:lnTo>
                  <a:lnTo>
                    <a:pt x="39" y="250"/>
                  </a:lnTo>
                  <a:lnTo>
                    <a:pt x="20" y="250"/>
                  </a:lnTo>
                  <a:lnTo>
                    <a:pt x="0" y="250"/>
                  </a:lnTo>
                </a:path>
              </a:pathLst>
            </a:custGeom>
            <a:noFill/>
            <a:ln w="76200" cap="rnd">
              <a:solidFill>
                <a:srgbClr val="00AE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D72F1A9E-DAA0-DA4E-BA69-07A825E3D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1" y="950"/>
              <a:ext cx="218" cy="189"/>
            </a:xfrm>
            <a:custGeom>
              <a:avLst/>
              <a:gdLst>
                <a:gd name="T0" fmla="*/ 217 w 218"/>
                <a:gd name="T1" fmla="*/ 0 h 189"/>
                <a:gd name="T2" fmla="*/ 207 w 218"/>
                <a:gd name="T3" fmla="*/ 33 h 189"/>
                <a:gd name="T4" fmla="*/ 207 w 218"/>
                <a:gd name="T5" fmla="*/ 55 h 189"/>
                <a:gd name="T6" fmla="*/ 197 w 218"/>
                <a:gd name="T7" fmla="*/ 77 h 189"/>
                <a:gd name="T8" fmla="*/ 197 w 218"/>
                <a:gd name="T9" fmla="*/ 100 h 189"/>
                <a:gd name="T10" fmla="*/ 178 w 218"/>
                <a:gd name="T11" fmla="*/ 111 h 189"/>
                <a:gd name="T12" fmla="*/ 168 w 218"/>
                <a:gd name="T13" fmla="*/ 133 h 189"/>
                <a:gd name="T14" fmla="*/ 148 w 218"/>
                <a:gd name="T15" fmla="*/ 144 h 189"/>
                <a:gd name="T16" fmla="*/ 138 w 218"/>
                <a:gd name="T17" fmla="*/ 166 h 189"/>
                <a:gd name="T18" fmla="*/ 118 w 218"/>
                <a:gd name="T19" fmla="*/ 166 h 189"/>
                <a:gd name="T20" fmla="*/ 99 w 218"/>
                <a:gd name="T21" fmla="*/ 188 h 189"/>
                <a:gd name="T22" fmla="*/ 79 w 218"/>
                <a:gd name="T23" fmla="*/ 188 h 189"/>
                <a:gd name="T24" fmla="*/ 59 w 218"/>
                <a:gd name="T25" fmla="*/ 188 h 189"/>
                <a:gd name="T26" fmla="*/ 39 w 218"/>
                <a:gd name="T27" fmla="*/ 188 h 189"/>
                <a:gd name="T28" fmla="*/ 20 w 218"/>
                <a:gd name="T29" fmla="*/ 188 h 189"/>
                <a:gd name="T30" fmla="*/ 0 w 218"/>
                <a:gd name="T31" fmla="*/ 188 h 1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8"/>
                <a:gd name="T49" fmla="*/ 0 h 189"/>
                <a:gd name="T50" fmla="*/ 218 w 218"/>
                <a:gd name="T51" fmla="*/ 189 h 18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8" h="189">
                  <a:moveTo>
                    <a:pt x="217" y="0"/>
                  </a:moveTo>
                  <a:lnTo>
                    <a:pt x="207" y="33"/>
                  </a:lnTo>
                  <a:lnTo>
                    <a:pt x="207" y="55"/>
                  </a:lnTo>
                  <a:lnTo>
                    <a:pt x="197" y="77"/>
                  </a:lnTo>
                  <a:lnTo>
                    <a:pt x="197" y="100"/>
                  </a:lnTo>
                  <a:lnTo>
                    <a:pt x="178" y="111"/>
                  </a:lnTo>
                  <a:lnTo>
                    <a:pt x="168" y="133"/>
                  </a:lnTo>
                  <a:lnTo>
                    <a:pt x="148" y="144"/>
                  </a:lnTo>
                  <a:lnTo>
                    <a:pt x="138" y="166"/>
                  </a:lnTo>
                  <a:lnTo>
                    <a:pt x="118" y="166"/>
                  </a:lnTo>
                  <a:lnTo>
                    <a:pt x="99" y="188"/>
                  </a:lnTo>
                  <a:lnTo>
                    <a:pt x="79" y="188"/>
                  </a:lnTo>
                  <a:lnTo>
                    <a:pt x="59" y="188"/>
                  </a:lnTo>
                  <a:lnTo>
                    <a:pt x="39" y="188"/>
                  </a:lnTo>
                  <a:lnTo>
                    <a:pt x="20" y="188"/>
                  </a:lnTo>
                  <a:lnTo>
                    <a:pt x="0" y="188"/>
                  </a:lnTo>
                </a:path>
              </a:pathLst>
            </a:custGeom>
            <a:noFill/>
            <a:ln w="76200" cap="rnd">
              <a:solidFill>
                <a:srgbClr val="00AE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C1B143F8-289E-A244-8A69-0267ED240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9" y="950"/>
              <a:ext cx="239" cy="200"/>
            </a:xfrm>
            <a:custGeom>
              <a:avLst/>
              <a:gdLst>
                <a:gd name="T0" fmla="*/ 10 w 239"/>
                <a:gd name="T1" fmla="*/ 0 h 200"/>
                <a:gd name="T2" fmla="*/ 0 w 239"/>
                <a:gd name="T3" fmla="*/ 22 h 200"/>
                <a:gd name="T4" fmla="*/ 10 w 239"/>
                <a:gd name="T5" fmla="*/ 44 h 200"/>
                <a:gd name="T6" fmla="*/ 20 w 239"/>
                <a:gd name="T7" fmla="*/ 66 h 200"/>
                <a:gd name="T8" fmla="*/ 40 w 239"/>
                <a:gd name="T9" fmla="*/ 77 h 200"/>
                <a:gd name="T10" fmla="*/ 60 w 239"/>
                <a:gd name="T11" fmla="*/ 100 h 200"/>
                <a:gd name="T12" fmla="*/ 79 w 239"/>
                <a:gd name="T13" fmla="*/ 122 h 200"/>
                <a:gd name="T14" fmla="*/ 99 w 239"/>
                <a:gd name="T15" fmla="*/ 133 h 200"/>
                <a:gd name="T16" fmla="*/ 109 w 239"/>
                <a:gd name="T17" fmla="*/ 155 h 200"/>
                <a:gd name="T18" fmla="*/ 129 w 239"/>
                <a:gd name="T19" fmla="*/ 166 h 200"/>
                <a:gd name="T20" fmla="*/ 149 w 239"/>
                <a:gd name="T21" fmla="*/ 177 h 200"/>
                <a:gd name="T22" fmla="*/ 169 w 239"/>
                <a:gd name="T23" fmla="*/ 188 h 200"/>
                <a:gd name="T24" fmla="*/ 188 w 239"/>
                <a:gd name="T25" fmla="*/ 199 h 200"/>
                <a:gd name="T26" fmla="*/ 208 w 239"/>
                <a:gd name="T27" fmla="*/ 199 h 200"/>
                <a:gd name="T28" fmla="*/ 228 w 239"/>
                <a:gd name="T29" fmla="*/ 199 h 200"/>
                <a:gd name="T30" fmla="*/ 238 w 239"/>
                <a:gd name="T31" fmla="*/ 177 h 2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9"/>
                <a:gd name="T49" fmla="*/ 0 h 200"/>
                <a:gd name="T50" fmla="*/ 239 w 239"/>
                <a:gd name="T51" fmla="*/ 200 h 20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9" h="200">
                  <a:moveTo>
                    <a:pt x="10" y="0"/>
                  </a:moveTo>
                  <a:lnTo>
                    <a:pt x="0" y="22"/>
                  </a:lnTo>
                  <a:lnTo>
                    <a:pt x="10" y="44"/>
                  </a:lnTo>
                  <a:lnTo>
                    <a:pt x="20" y="66"/>
                  </a:lnTo>
                  <a:lnTo>
                    <a:pt x="40" y="77"/>
                  </a:lnTo>
                  <a:lnTo>
                    <a:pt x="60" y="100"/>
                  </a:lnTo>
                  <a:lnTo>
                    <a:pt x="79" y="122"/>
                  </a:lnTo>
                  <a:lnTo>
                    <a:pt x="99" y="133"/>
                  </a:lnTo>
                  <a:lnTo>
                    <a:pt x="109" y="155"/>
                  </a:lnTo>
                  <a:lnTo>
                    <a:pt x="129" y="166"/>
                  </a:lnTo>
                  <a:lnTo>
                    <a:pt x="149" y="177"/>
                  </a:lnTo>
                  <a:lnTo>
                    <a:pt x="169" y="188"/>
                  </a:lnTo>
                  <a:lnTo>
                    <a:pt x="188" y="199"/>
                  </a:lnTo>
                  <a:lnTo>
                    <a:pt x="208" y="199"/>
                  </a:lnTo>
                  <a:lnTo>
                    <a:pt x="228" y="199"/>
                  </a:lnTo>
                  <a:lnTo>
                    <a:pt x="238" y="177"/>
                  </a:lnTo>
                </a:path>
              </a:pathLst>
            </a:custGeom>
            <a:noFill/>
            <a:ln w="76200" cap="rnd">
              <a:solidFill>
                <a:srgbClr val="00AE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915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 descr="P7140135c1"/>
          <p:cNvSpPr>
            <a:spLocks noChangeArrowheads="1"/>
          </p:cNvSpPr>
          <p:nvPr/>
        </p:nvSpPr>
        <p:spPr bwMode="auto">
          <a:xfrm>
            <a:off x="0" y="2867377"/>
            <a:ext cx="12192000" cy="4013200"/>
          </a:xfrm>
          <a:prstGeom prst="rect">
            <a:avLst/>
          </a:prstGeom>
          <a:blipFill dpi="0"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3"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10000" y="185944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  <a:p>
            <a:pPr>
              <a:spcBef>
                <a:spcPct val="0"/>
              </a:spcBef>
              <a:defRPr/>
            </a:pPr>
            <a:endParaRPr lang="en-US" dirty="0">
              <a:solidFill>
                <a:srgbClr val="000000"/>
              </a:solidFill>
              <a:latin typeface="Arial"/>
              <a:ea typeface="MS PGothic" charset="0"/>
              <a:cs typeface="ＭＳ Ｐゴシック"/>
            </a:endParaRPr>
          </a:p>
          <a:p>
            <a:pPr>
              <a:spcBef>
                <a:spcPct val="0"/>
              </a:spcBef>
            </a:pPr>
            <a:endParaRPr lang="en-US" dirty="0">
              <a:solidFill>
                <a:srgbClr val="000000"/>
              </a:solidFill>
              <a:latin typeface="Arial"/>
              <a:ea typeface="MS PGothic" charset="0"/>
              <a:cs typeface="ＭＳ Ｐゴシック"/>
            </a:endParaRPr>
          </a:p>
          <a:p>
            <a:pPr>
              <a:spcBef>
                <a:spcPct val="0"/>
              </a:spcBef>
            </a:pPr>
            <a:endParaRPr lang="en-US" dirty="0">
              <a:solidFill>
                <a:srgbClr val="000000"/>
              </a:solidFill>
              <a:latin typeface="Arial"/>
              <a:ea typeface="MS PGothic" charset="0"/>
              <a:cs typeface="ＭＳ Ｐゴシック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1081" y="532035"/>
            <a:ext cx="1327500" cy="1552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7696" y="225739"/>
            <a:ext cx="1721250" cy="49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6706" y="1737175"/>
            <a:ext cx="1856250" cy="5175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2745" y="913957"/>
            <a:ext cx="3791250" cy="59287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2716" y="630470"/>
            <a:ext cx="3841382" cy="60055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83948" y="2145602"/>
            <a:ext cx="2582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</a:rPr>
              <a:t>Secondary magnetic field</a:t>
            </a:r>
          </a:p>
          <a:p>
            <a:r>
              <a:rPr lang="en-US" dirty="0">
                <a:solidFill>
                  <a:srgbClr val="FF0000"/>
                </a:solidFill>
                <a:latin typeface="Calibri"/>
              </a:rPr>
              <a:t>detected by receiver coils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77020" y="2246254"/>
            <a:ext cx="289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Primary magnetic field generated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07385" y="5293995"/>
            <a:ext cx="2404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Eddy currents</a:t>
            </a:r>
          </a:p>
          <a:p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induced in the ground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55318" y="1484852"/>
            <a:ext cx="2827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Current flows around loop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45330" y="5144560"/>
            <a:ext cx="1203750" cy="945000"/>
          </a:xfrm>
          <a:prstGeom prst="rect">
            <a:avLst/>
          </a:prstGeom>
          <a:ln>
            <a:noFill/>
          </a:ln>
        </p:spPr>
      </p:pic>
      <p:grpSp>
        <p:nvGrpSpPr>
          <p:cNvPr id="42" name="Group 4">
            <a:extLst>
              <a:ext uri="{FF2B5EF4-FFF2-40B4-BE49-F238E27FC236}">
                <a16:creationId xmlns:a16="http://schemas.microsoft.com/office/drawing/2014/main" id="{8F777898-6D5B-2B48-AE92-E2CDFA367377}"/>
              </a:ext>
            </a:extLst>
          </p:cNvPr>
          <p:cNvGrpSpPr>
            <a:grpSpLocks/>
          </p:cNvGrpSpPr>
          <p:nvPr/>
        </p:nvGrpSpPr>
        <p:grpSpPr bwMode="auto">
          <a:xfrm>
            <a:off x="10789427" y="1817512"/>
            <a:ext cx="423331" cy="1049865"/>
            <a:chOff x="4511" y="470"/>
            <a:chExt cx="447" cy="834"/>
          </a:xfrm>
        </p:grpSpPr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75B19CD0-7265-B84B-83F1-000C67844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8" y="470"/>
              <a:ext cx="41" cy="834"/>
            </a:xfrm>
            <a:custGeom>
              <a:avLst/>
              <a:gdLst>
                <a:gd name="T0" fmla="*/ 40 w 41"/>
                <a:gd name="T1" fmla="*/ 0 h 834"/>
                <a:gd name="T2" fmla="*/ 30 w 41"/>
                <a:gd name="T3" fmla="*/ 22 h 834"/>
                <a:gd name="T4" fmla="*/ 30 w 41"/>
                <a:gd name="T5" fmla="*/ 44 h 834"/>
                <a:gd name="T6" fmla="*/ 30 w 41"/>
                <a:gd name="T7" fmla="*/ 66 h 834"/>
                <a:gd name="T8" fmla="*/ 30 w 41"/>
                <a:gd name="T9" fmla="*/ 88 h 834"/>
                <a:gd name="T10" fmla="*/ 30 w 41"/>
                <a:gd name="T11" fmla="*/ 110 h 834"/>
                <a:gd name="T12" fmla="*/ 30 w 41"/>
                <a:gd name="T13" fmla="*/ 132 h 834"/>
                <a:gd name="T14" fmla="*/ 10 w 41"/>
                <a:gd name="T15" fmla="*/ 197 h 834"/>
                <a:gd name="T16" fmla="*/ 10 w 41"/>
                <a:gd name="T17" fmla="*/ 219 h 834"/>
                <a:gd name="T18" fmla="*/ 10 w 41"/>
                <a:gd name="T19" fmla="*/ 241 h 834"/>
                <a:gd name="T20" fmla="*/ 0 w 41"/>
                <a:gd name="T21" fmla="*/ 263 h 834"/>
                <a:gd name="T22" fmla="*/ 0 w 41"/>
                <a:gd name="T23" fmla="*/ 285 h 834"/>
                <a:gd name="T24" fmla="*/ 0 w 41"/>
                <a:gd name="T25" fmla="*/ 307 h 834"/>
                <a:gd name="T26" fmla="*/ 0 w 41"/>
                <a:gd name="T27" fmla="*/ 329 h 834"/>
                <a:gd name="T28" fmla="*/ 0 w 41"/>
                <a:gd name="T29" fmla="*/ 351 h 834"/>
                <a:gd name="T30" fmla="*/ 0 w 41"/>
                <a:gd name="T31" fmla="*/ 373 h 834"/>
                <a:gd name="T32" fmla="*/ 0 w 41"/>
                <a:gd name="T33" fmla="*/ 395 h 834"/>
                <a:gd name="T34" fmla="*/ 0 w 41"/>
                <a:gd name="T35" fmla="*/ 417 h 834"/>
                <a:gd name="T36" fmla="*/ 0 w 41"/>
                <a:gd name="T37" fmla="*/ 438 h 834"/>
                <a:gd name="T38" fmla="*/ 0 w 41"/>
                <a:gd name="T39" fmla="*/ 460 h 834"/>
                <a:gd name="T40" fmla="*/ 0 w 41"/>
                <a:gd name="T41" fmla="*/ 482 h 834"/>
                <a:gd name="T42" fmla="*/ 0 w 41"/>
                <a:gd name="T43" fmla="*/ 504 h 834"/>
                <a:gd name="T44" fmla="*/ 0 w 41"/>
                <a:gd name="T45" fmla="*/ 570 h 834"/>
                <a:gd name="T46" fmla="*/ 0 w 41"/>
                <a:gd name="T47" fmla="*/ 592 h 834"/>
                <a:gd name="T48" fmla="*/ 0 w 41"/>
                <a:gd name="T49" fmla="*/ 614 h 834"/>
                <a:gd name="T50" fmla="*/ 10 w 41"/>
                <a:gd name="T51" fmla="*/ 636 h 834"/>
                <a:gd name="T52" fmla="*/ 10 w 41"/>
                <a:gd name="T53" fmla="*/ 658 h 834"/>
                <a:gd name="T54" fmla="*/ 10 w 41"/>
                <a:gd name="T55" fmla="*/ 680 h 834"/>
                <a:gd name="T56" fmla="*/ 10 w 41"/>
                <a:gd name="T57" fmla="*/ 701 h 834"/>
                <a:gd name="T58" fmla="*/ 20 w 41"/>
                <a:gd name="T59" fmla="*/ 723 h 834"/>
                <a:gd name="T60" fmla="*/ 20 w 41"/>
                <a:gd name="T61" fmla="*/ 745 h 834"/>
                <a:gd name="T62" fmla="*/ 30 w 41"/>
                <a:gd name="T63" fmla="*/ 767 h 834"/>
                <a:gd name="T64" fmla="*/ 30 w 41"/>
                <a:gd name="T65" fmla="*/ 789 h 834"/>
                <a:gd name="T66" fmla="*/ 30 w 41"/>
                <a:gd name="T67" fmla="*/ 811 h 834"/>
                <a:gd name="T68" fmla="*/ 30 w 41"/>
                <a:gd name="T69" fmla="*/ 833 h 8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1"/>
                <a:gd name="T106" fmla="*/ 0 h 834"/>
                <a:gd name="T107" fmla="*/ 41 w 41"/>
                <a:gd name="T108" fmla="*/ 834 h 83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1" h="834">
                  <a:moveTo>
                    <a:pt x="40" y="0"/>
                  </a:moveTo>
                  <a:lnTo>
                    <a:pt x="30" y="22"/>
                  </a:lnTo>
                  <a:lnTo>
                    <a:pt x="30" y="44"/>
                  </a:lnTo>
                  <a:lnTo>
                    <a:pt x="30" y="66"/>
                  </a:lnTo>
                  <a:lnTo>
                    <a:pt x="30" y="88"/>
                  </a:lnTo>
                  <a:lnTo>
                    <a:pt x="30" y="110"/>
                  </a:lnTo>
                  <a:lnTo>
                    <a:pt x="30" y="132"/>
                  </a:lnTo>
                  <a:lnTo>
                    <a:pt x="10" y="197"/>
                  </a:lnTo>
                  <a:lnTo>
                    <a:pt x="10" y="219"/>
                  </a:lnTo>
                  <a:lnTo>
                    <a:pt x="10" y="241"/>
                  </a:lnTo>
                  <a:lnTo>
                    <a:pt x="0" y="263"/>
                  </a:lnTo>
                  <a:lnTo>
                    <a:pt x="0" y="285"/>
                  </a:lnTo>
                  <a:lnTo>
                    <a:pt x="0" y="307"/>
                  </a:lnTo>
                  <a:lnTo>
                    <a:pt x="0" y="329"/>
                  </a:lnTo>
                  <a:lnTo>
                    <a:pt x="0" y="351"/>
                  </a:lnTo>
                  <a:lnTo>
                    <a:pt x="0" y="373"/>
                  </a:lnTo>
                  <a:lnTo>
                    <a:pt x="0" y="395"/>
                  </a:lnTo>
                  <a:lnTo>
                    <a:pt x="0" y="417"/>
                  </a:lnTo>
                  <a:lnTo>
                    <a:pt x="0" y="438"/>
                  </a:lnTo>
                  <a:lnTo>
                    <a:pt x="0" y="460"/>
                  </a:lnTo>
                  <a:lnTo>
                    <a:pt x="0" y="482"/>
                  </a:lnTo>
                  <a:lnTo>
                    <a:pt x="0" y="504"/>
                  </a:lnTo>
                  <a:lnTo>
                    <a:pt x="0" y="570"/>
                  </a:lnTo>
                  <a:lnTo>
                    <a:pt x="0" y="592"/>
                  </a:lnTo>
                  <a:lnTo>
                    <a:pt x="0" y="614"/>
                  </a:lnTo>
                  <a:lnTo>
                    <a:pt x="10" y="636"/>
                  </a:lnTo>
                  <a:lnTo>
                    <a:pt x="10" y="658"/>
                  </a:lnTo>
                  <a:lnTo>
                    <a:pt x="10" y="680"/>
                  </a:lnTo>
                  <a:lnTo>
                    <a:pt x="10" y="701"/>
                  </a:lnTo>
                  <a:lnTo>
                    <a:pt x="20" y="723"/>
                  </a:lnTo>
                  <a:lnTo>
                    <a:pt x="20" y="745"/>
                  </a:lnTo>
                  <a:lnTo>
                    <a:pt x="30" y="767"/>
                  </a:lnTo>
                  <a:lnTo>
                    <a:pt x="30" y="789"/>
                  </a:lnTo>
                  <a:lnTo>
                    <a:pt x="30" y="811"/>
                  </a:lnTo>
                  <a:lnTo>
                    <a:pt x="30" y="833"/>
                  </a:lnTo>
                </a:path>
              </a:pathLst>
            </a:custGeom>
            <a:noFill/>
            <a:ln w="76200" cap="rnd">
              <a:solidFill>
                <a:srgbClr val="00AE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291A6F76-611A-F141-ACED-77B344EAA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0" y="470"/>
              <a:ext cx="209" cy="361"/>
            </a:xfrm>
            <a:custGeom>
              <a:avLst/>
              <a:gdLst>
                <a:gd name="T0" fmla="*/ 208 w 209"/>
                <a:gd name="T1" fmla="*/ 0 h 361"/>
                <a:gd name="T2" fmla="*/ 184 w 209"/>
                <a:gd name="T3" fmla="*/ 64 h 361"/>
                <a:gd name="T4" fmla="*/ 171 w 209"/>
                <a:gd name="T5" fmla="*/ 106 h 361"/>
                <a:gd name="T6" fmla="*/ 159 w 209"/>
                <a:gd name="T7" fmla="*/ 148 h 361"/>
                <a:gd name="T8" fmla="*/ 147 w 209"/>
                <a:gd name="T9" fmla="*/ 191 h 361"/>
                <a:gd name="T10" fmla="*/ 122 w 209"/>
                <a:gd name="T11" fmla="*/ 212 h 361"/>
                <a:gd name="T12" fmla="*/ 122 w 209"/>
                <a:gd name="T13" fmla="*/ 254 h 361"/>
                <a:gd name="T14" fmla="*/ 98 w 209"/>
                <a:gd name="T15" fmla="*/ 275 h 361"/>
                <a:gd name="T16" fmla="*/ 86 w 209"/>
                <a:gd name="T17" fmla="*/ 318 h 361"/>
                <a:gd name="T18" fmla="*/ 61 w 209"/>
                <a:gd name="T19" fmla="*/ 339 h 361"/>
                <a:gd name="T20" fmla="*/ 37 w 209"/>
                <a:gd name="T21" fmla="*/ 360 h 361"/>
                <a:gd name="T22" fmla="*/ 0 w 209"/>
                <a:gd name="T23" fmla="*/ 339 h 3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9"/>
                <a:gd name="T37" fmla="*/ 0 h 361"/>
                <a:gd name="T38" fmla="*/ 209 w 209"/>
                <a:gd name="T39" fmla="*/ 361 h 36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9" h="361">
                  <a:moveTo>
                    <a:pt x="208" y="0"/>
                  </a:moveTo>
                  <a:lnTo>
                    <a:pt x="184" y="64"/>
                  </a:lnTo>
                  <a:lnTo>
                    <a:pt x="171" y="106"/>
                  </a:lnTo>
                  <a:lnTo>
                    <a:pt x="159" y="148"/>
                  </a:lnTo>
                  <a:lnTo>
                    <a:pt x="147" y="191"/>
                  </a:lnTo>
                  <a:lnTo>
                    <a:pt x="122" y="212"/>
                  </a:lnTo>
                  <a:lnTo>
                    <a:pt x="122" y="254"/>
                  </a:lnTo>
                  <a:lnTo>
                    <a:pt x="98" y="275"/>
                  </a:lnTo>
                  <a:lnTo>
                    <a:pt x="86" y="318"/>
                  </a:lnTo>
                  <a:lnTo>
                    <a:pt x="61" y="339"/>
                  </a:lnTo>
                  <a:lnTo>
                    <a:pt x="37" y="360"/>
                  </a:lnTo>
                  <a:lnTo>
                    <a:pt x="0" y="339"/>
                  </a:lnTo>
                </a:path>
              </a:pathLst>
            </a:custGeom>
            <a:noFill/>
            <a:ln w="76200" cap="rnd">
              <a:solidFill>
                <a:srgbClr val="00AE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C161D1B2-D25D-3241-86E0-B276C4093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" y="470"/>
              <a:ext cx="150" cy="341"/>
            </a:xfrm>
            <a:custGeom>
              <a:avLst/>
              <a:gdLst>
                <a:gd name="T0" fmla="*/ 0 w 150"/>
                <a:gd name="T1" fmla="*/ 0 h 341"/>
                <a:gd name="T2" fmla="*/ 10 w 150"/>
                <a:gd name="T3" fmla="*/ 22 h 341"/>
                <a:gd name="T4" fmla="*/ 10 w 150"/>
                <a:gd name="T5" fmla="*/ 55 h 341"/>
                <a:gd name="T6" fmla="*/ 10 w 150"/>
                <a:gd name="T7" fmla="*/ 77 h 341"/>
                <a:gd name="T8" fmla="*/ 10 w 150"/>
                <a:gd name="T9" fmla="*/ 99 h 341"/>
                <a:gd name="T10" fmla="*/ 10 w 150"/>
                <a:gd name="T11" fmla="*/ 121 h 341"/>
                <a:gd name="T12" fmla="*/ 20 w 150"/>
                <a:gd name="T13" fmla="*/ 143 h 341"/>
                <a:gd name="T14" fmla="*/ 20 w 150"/>
                <a:gd name="T15" fmla="*/ 165 h 341"/>
                <a:gd name="T16" fmla="*/ 20 w 150"/>
                <a:gd name="T17" fmla="*/ 186 h 341"/>
                <a:gd name="T18" fmla="*/ 20 w 150"/>
                <a:gd name="T19" fmla="*/ 208 h 341"/>
                <a:gd name="T20" fmla="*/ 30 w 150"/>
                <a:gd name="T21" fmla="*/ 230 h 341"/>
                <a:gd name="T22" fmla="*/ 30 w 150"/>
                <a:gd name="T23" fmla="*/ 252 h 341"/>
                <a:gd name="T24" fmla="*/ 40 w 150"/>
                <a:gd name="T25" fmla="*/ 274 h 341"/>
                <a:gd name="T26" fmla="*/ 60 w 150"/>
                <a:gd name="T27" fmla="*/ 285 h 341"/>
                <a:gd name="T28" fmla="*/ 60 w 150"/>
                <a:gd name="T29" fmla="*/ 307 h 341"/>
                <a:gd name="T30" fmla="*/ 79 w 150"/>
                <a:gd name="T31" fmla="*/ 307 h 341"/>
                <a:gd name="T32" fmla="*/ 89 w 150"/>
                <a:gd name="T33" fmla="*/ 329 h 341"/>
                <a:gd name="T34" fmla="*/ 109 w 150"/>
                <a:gd name="T35" fmla="*/ 340 h 341"/>
                <a:gd name="T36" fmla="*/ 129 w 150"/>
                <a:gd name="T37" fmla="*/ 340 h 341"/>
                <a:gd name="T38" fmla="*/ 149 w 150"/>
                <a:gd name="T39" fmla="*/ 329 h 3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0"/>
                <a:gd name="T61" fmla="*/ 0 h 341"/>
                <a:gd name="T62" fmla="*/ 150 w 150"/>
                <a:gd name="T63" fmla="*/ 341 h 34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0" h="341">
                  <a:moveTo>
                    <a:pt x="0" y="0"/>
                  </a:moveTo>
                  <a:lnTo>
                    <a:pt x="10" y="22"/>
                  </a:lnTo>
                  <a:lnTo>
                    <a:pt x="10" y="55"/>
                  </a:lnTo>
                  <a:lnTo>
                    <a:pt x="10" y="77"/>
                  </a:lnTo>
                  <a:lnTo>
                    <a:pt x="10" y="99"/>
                  </a:lnTo>
                  <a:lnTo>
                    <a:pt x="10" y="121"/>
                  </a:lnTo>
                  <a:lnTo>
                    <a:pt x="20" y="143"/>
                  </a:lnTo>
                  <a:lnTo>
                    <a:pt x="20" y="165"/>
                  </a:lnTo>
                  <a:lnTo>
                    <a:pt x="20" y="186"/>
                  </a:lnTo>
                  <a:lnTo>
                    <a:pt x="20" y="208"/>
                  </a:lnTo>
                  <a:lnTo>
                    <a:pt x="30" y="230"/>
                  </a:lnTo>
                  <a:lnTo>
                    <a:pt x="30" y="252"/>
                  </a:lnTo>
                  <a:lnTo>
                    <a:pt x="40" y="274"/>
                  </a:lnTo>
                  <a:lnTo>
                    <a:pt x="60" y="285"/>
                  </a:lnTo>
                  <a:lnTo>
                    <a:pt x="60" y="307"/>
                  </a:lnTo>
                  <a:lnTo>
                    <a:pt x="79" y="307"/>
                  </a:lnTo>
                  <a:lnTo>
                    <a:pt x="89" y="329"/>
                  </a:lnTo>
                  <a:lnTo>
                    <a:pt x="109" y="340"/>
                  </a:lnTo>
                  <a:lnTo>
                    <a:pt x="129" y="340"/>
                  </a:lnTo>
                  <a:lnTo>
                    <a:pt x="149" y="329"/>
                  </a:lnTo>
                </a:path>
              </a:pathLst>
            </a:custGeom>
            <a:noFill/>
            <a:ln w="76200" cap="rnd">
              <a:solidFill>
                <a:srgbClr val="00AE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F19C14BE-9226-9649-9EF7-9C7F886AC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8" y="689"/>
              <a:ext cx="190" cy="274"/>
            </a:xfrm>
            <a:custGeom>
              <a:avLst/>
              <a:gdLst>
                <a:gd name="T0" fmla="*/ 0 w 190"/>
                <a:gd name="T1" fmla="*/ 0 h 274"/>
                <a:gd name="T2" fmla="*/ 0 w 190"/>
                <a:gd name="T3" fmla="*/ 22 h 274"/>
                <a:gd name="T4" fmla="*/ 0 w 190"/>
                <a:gd name="T5" fmla="*/ 44 h 274"/>
                <a:gd name="T6" fmla="*/ 0 w 190"/>
                <a:gd name="T7" fmla="*/ 66 h 274"/>
                <a:gd name="T8" fmla="*/ 10 w 190"/>
                <a:gd name="T9" fmla="*/ 87 h 274"/>
                <a:gd name="T10" fmla="*/ 10 w 190"/>
                <a:gd name="T11" fmla="*/ 109 h 274"/>
                <a:gd name="T12" fmla="*/ 20 w 190"/>
                <a:gd name="T13" fmla="*/ 131 h 274"/>
                <a:gd name="T14" fmla="*/ 30 w 190"/>
                <a:gd name="T15" fmla="*/ 153 h 274"/>
                <a:gd name="T16" fmla="*/ 40 w 190"/>
                <a:gd name="T17" fmla="*/ 175 h 274"/>
                <a:gd name="T18" fmla="*/ 50 w 190"/>
                <a:gd name="T19" fmla="*/ 197 h 274"/>
                <a:gd name="T20" fmla="*/ 70 w 190"/>
                <a:gd name="T21" fmla="*/ 207 h 274"/>
                <a:gd name="T22" fmla="*/ 80 w 190"/>
                <a:gd name="T23" fmla="*/ 229 h 274"/>
                <a:gd name="T24" fmla="*/ 99 w 190"/>
                <a:gd name="T25" fmla="*/ 251 h 274"/>
                <a:gd name="T26" fmla="*/ 109 w 190"/>
                <a:gd name="T27" fmla="*/ 273 h 274"/>
                <a:gd name="T28" fmla="*/ 129 w 190"/>
                <a:gd name="T29" fmla="*/ 273 h 274"/>
                <a:gd name="T30" fmla="*/ 149 w 190"/>
                <a:gd name="T31" fmla="*/ 273 h 274"/>
                <a:gd name="T32" fmla="*/ 169 w 190"/>
                <a:gd name="T33" fmla="*/ 273 h 274"/>
                <a:gd name="T34" fmla="*/ 189 w 190"/>
                <a:gd name="T35" fmla="*/ 273 h 27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0"/>
                <a:gd name="T55" fmla="*/ 0 h 274"/>
                <a:gd name="T56" fmla="*/ 190 w 190"/>
                <a:gd name="T57" fmla="*/ 274 h 27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0" h="274">
                  <a:moveTo>
                    <a:pt x="0" y="0"/>
                  </a:moveTo>
                  <a:lnTo>
                    <a:pt x="0" y="22"/>
                  </a:lnTo>
                  <a:lnTo>
                    <a:pt x="0" y="44"/>
                  </a:lnTo>
                  <a:lnTo>
                    <a:pt x="0" y="66"/>
                  </a:lnTo>
                  <a:lnTo>
                    <a:pt x="10" y="87"/>
                  </a:lnTo>
                  <a:lnTo>
                    <a:pt x="10" y="109"/>
                  </a:lnTo>
                  <a:lnTo>
                    <a:pt x="20" y="131"/>
                  </a:lnTo>
                  <a:lnTo>
                    <a:pt x="30" y="153"/>
                  </a:lnTo>
                  <a:lnTo>
                    <a:pt x="40" y="175"/>
                  </a:lnTo>
                  <a:lnTo>
                    <a:pt x="50" y="197"/>
                  </a:lnTo>
                  <a:lnTo>
                    <a:pt x="70" y="207"/>
                  </a:lnTo>
                  <a:lnTo>
                    <a:pt x="80" y="229"/>
                  </a:lnTo>
                  <a:lnTo>
                    <a:pt x="99" y="251"/>
                  </a:lnTo>
                  <a:lnTo>
                    <a:pt x="109" y="273"/>
                  </a:lnTo>
                  <a:lnTo>
                    <a:pt x="129" y="273"/>
                  </a:lnTo>
                  <a:lnTo>
                    <a:pt x="149" y="273"/>
                  </a:lnTo>
                  <a:lnTo>
                    <a:pt x="169" y="273"/>
                  </a:lnTo>
                  <a:lnTo>
                    <a:pt x="189" y="273"/>
                  </a:lnTo>
                </a:path>
              </a:pathLst>
            </a:custGeom>
            <a:noFill/>
            <a:ln w="76200" cap="rnd">
              <a:solidFill>
                <a:srgbClr val="00AE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D9F9CB34-939E-DD42-BFEA-C7BAE838D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1" y="733"/>
              <a:ext cx="208" cy="251"/>
            </a:xfrm>
            <a:custGeom>
              <a:avLst/>
              <a:gdLst>
                <a:gd name="T0" fmla="*/ 207 w 208"/>
                <a:gd name="T1" fmla="*/ 0 h 251"/>
                <a:gd name="T2" fmla="*/ 197 w 208"/>
                <a:gd name="T3" fmla="*/ 22 h 251"/>
                <a:gd name="T4" fmla="*/ 197 w 208"/>
                <a:gd name="T5" fmla="*/ 43 h 251"/>
                <a:gd name="T6" fmla="*/ 197 w 208"/>
                <a:gd name="T7" fmla="*/ 65 h 251"/>
                <a:gd name="T8" fmla="*/ 197 w 208"/>
                <a:gd name="T9" fmla="*/ 87 h 251"/>
                <a:gd name="T10" fmla="*/ 197 w 208"/>
                <a:gd name="T11" fmla="*/ 109 h 251"/>
                <a:gd name="T12" fmla="*/ 187 w 208"/>
                <a:gd name="T13" fmla="*/ 130 h 251"/>
                <a:gd name="T14" fmla="*/ 177 w 208"/>
                <a:gd name="T15" fmla="*/ 152 h 251"/>
                <a:gd name="T16" fmla="*/ 168 w 208"/>
                <a:gd name="T17" fmla="*/ 174 h 251"/>
                <a:gd name="T18" fmla="*/ 158 w 208"/>
                <a:gd name="T19" fmla="*/ 196 h 251"/>
                <a:gd name="T20" fmla="*/ 138 w 208"/>
                <a:gd name="T21" fmla="*/ 207 h 251"/>
                <a:gd name="T22" fmla="*/ 118 w 208"/>
                <a:gd name="T23" fmla="*/ 217 h 251"/>
                <a:gd name="T24" fmla="*/ 99 w 208"/>
                <a:gd name="T25" fmla="*/ 239 h 251"/>
                <a:gd name="T26" fmla="*/ 79 w 208"/>
                <a:gd name="T27" fmla="*/ 239 h 251"/>
                <a:gd name="T28" fmla="*/ 59 w 208"/>
                <a:gd name="T29" fmla="*/ 239 h 251"/>
                <a:gd name="T30" fmla="*/ 39 w 208"/>
                <a:gd name="T31" fmla="*/ 250 h 251"/>
                <a:gd name="T32" fmla="*/ 20 w 208"/>
                <a:gd name="T33" fmla="*/ 250 h 251"/>
                <a:gd name="T34" fmla="*/ 0 w 208"/>
                <a:gd name="T35" fmla="*/ 250 h 25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8"/>
                <a:gd name="T55" fmla="*/ 0 h 251"/>
                <a:gd name="T56" fmla="*/ 208 w 208"/>
                <a:gd name="T57" fmla="*/ 251 h 25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8" h="251">
                  <a:moveTo>
                    <a:pt x="207" y="0"/>
                  </a:moveTo>
                  <a:lnTo>
                    <a:pt x="197" y="22"/>
                  </a:lnTo>
                  <a:lnTo>
                    <a:pt x="197" y="43"/>
                  </a:lnTo>
                  <a:lnTo>
                    <a:pt x="197" y="65"/>
                  </a:lnTo>
                  <a:lnTo>
                    <a:pt x="197" y="87"/>
                  </a:lnTo>
                  <a:lnTo>
                    <a:pt x="197" y="109"/>
                  </a:lnTo>
                  <a:lnTo>
                    <a:pt x="187" y="130"/>
                  </a:lnTo>
                  <a:lnTo>
                    <a:pt x="177" y="152"/>
                  </a:lnTo>
                  <a:lnTo>
                    <a:pt x="168" y="174"/>
                  </a:lnTo>
                  <a:lnTo>
                    <a:pt x="158" y="196"/>
                  </a:lnTo>
                  <a:lnTo>
                    <a:pt x="138" y="207"/>
                  </a:lnTo>
                  <a:lnTo>
                    <a:pt x="118" y="217"/>
                  </a:lnTo>
                  <a:lnTo>
                    <a:pt x="99" y="239"/>
                  </a:lnTo>
                  <a:lnTo>
                    <a:pt x="79" y="239"/>
                  </a:lnTo>
                  <a:lnTo>
                    <a:pt x="59" y="239"/>
                  </a:lnTo>
                  <a:lnTo>
                    <a:pt x="39" y="250"/>
                  </a:lnTo>
                  <a:lnTo>
                    <a:pt x="20" y="250"/>
                  </a:lnTo>
                  <a:lnTo>
                    <a:pt x="0" y="250"/>
                  </a:lnTo>
                </a:path>
              </a:pathLst>
            </a:custGeom>
            <a:noFill/>
            <a:ln w="76200" cap="rnd">
              <a:solidFill>
                <a:srgbClr val="00AE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4C49B806-2119-D045-BA5E-E1D7A30E7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1" y="950"/>
              <a:ext cx="218" cy="189"/>
            </a:xfrm>
            <a:custGeom>
              <a:avLst/>
              <a:gdLst>
                <a:gd name="T0" fmla="*/ 217 w 218"/>
                <a:gd name="T1" fmla="*/ 0 h 189"/>
                <a:gd name="T2" fmla="*/ 207 w 218"/>
                <a:gd name="T3" fmla="*/ 33 h 189"/>
                <a:gd name="T4" fmla="*/ 207 w 218"/>
                <a:gd name="T5" fmla="*/ 55 h 189"/>
                <a:gd name="T6" fmla="*/ 197 w 218"/>
                <a:gd name="T7" fmla="*/ 77 h 189"/>
                <a:gd name="T8" fmla="*/ 197 w 218"/>
                <a:gd name="T9" fmla="*/ 100 h 189"/>
                <a:gd name="T10" fmla="*/ 178 w 218"/>
                <a:gd name="T11" fmla="*/ 111 h 189"/>
                <a:gd name="T12" fmla="*/ 168 w 218"/>
                <a:gd name="T13" fmla="*/ 133 h 189"/>
                <a:gd name="T14" fmla="*/ 148 w 218"/>
                <a:gd name="T15" fmla="*/ 144 h 189"/>
                <a:gd name="T16" fmla="*/ 138 w 218"/>
                <a:gd name="T17" fmla="*/ 166 h 189"/>
                <a:gd name="T18" fmla="*/ 118 w 218"/>
                <a:gd name="T19" fmla="*/ 166 h 189"/>
                <a:gd name="T20" fmla="*/ 99 w 218"/>
                <a:gd name="T21" fmla="*/ 188 h 189"/>
                <a:gd name="T22" fmla="*/ 79 w 218"/>
                <a:gd name="T23" fmla="*/ 188 h 189"/>
                <a:gd name="T24" fmla="*/ 59 w 218"/>
                <a:gd name="T25" fmla="*/ 188 h 189"/>
                <a:gd name="T26" fmla="*/ 39 w 218"/>
                <a:gd name="T27" fmla="*/ 188 h 189"/>
                <a:gd name="T28" fmla="*/ 20 w 218"/>
                <a:gd name="T29" fmla="*/ 188 h 189"/>
                <a:gd name="T30" fmla="*/ 0 w 218"/>
                <a:gd name="T31" fmla="*/ 188 h 1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8"/>
                <a:gd name="T49" fmla="*/ 0 h 189"/>
                <a:gd name="T50" fmla="*/ 218 w 218"/>
                <a:gd name="T51" fmla="*/ 189 h 18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8" h="189">
                  <a:moveTo>
                    <a:pt x="217" y="0"/>
                  </a:moveTo>
                  <a:lnTo>
                    <a:pt x="207" y="33"/>
                  </a:lnTo>
                  <a:lnTo>
                    <a:pt x="207" y="55"/>
                  </a:lnTo>
                  <a:lnTo>
                    <a:pt x="197" y="77"/>
                  </a:lnTo>
                  <a:lnTo>
                    <a:pt x="197" y="100"/>
                  </a:lnTo>
                  <a:lnTo>
                    <a:pt x="178" y="111"/>
                  </a:lnTo>
                  <a:lnTo>
                    <a:pt x="168" y="133"/>
                  </a:lnTo>
                  <a:lnTo>
                    <a:pt x="148" y="144"/>
                  </a:lnTo>
                  <a:lnTo>
                    <a:pt x="138" y="166"/>
                  </a:lnTo>
                  <a:lnTo>
                    <a:pt x="118" y="166"/>
                  </a:lnTo>
                  <a:lnTo>
                    <a:pt x="99" y="188"/>
                  </a:lnTo>
                  <a:lnTo>
                    <a:pt x="79" y="188"/>
                  </a:lnTo>
                  <a:lnTo>
                    <a:pt x="59" y="188"/>
                  </a:lnTo>
                  <a:lnTo>
                    <a:pt x="39" y="188"/>
                  </a:lnTo>
                  <a:lnTo>
                    <a:pt x="20" y="188"/>
                  </a:lnTo>
                  <a:lnTo>
                    <a:pt x="0" y="188"/>
                  </a:lnTo>
                </a:path>
              </a:pathLst>
            </a:custGeom>
            <a:noFill/>
            <a:ln w="76200" cap="rnd">
              <a:solidFill>
                <a:srgbClr val="00AE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E5E1533E-B283-F34E-A09B-52E0553EB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9" y="950"/>
              <a:ext cx="239" cy="200"/>
            </a:xfrm>
            <a:custGeom>
              <a:avLst/>
              <a:gdLst>
                <a:gd name="T0" fmla="*/ 10 w 239"/>
                <a:gd name="T1" fmla="*/ 0 h 200"/>
                <a:gd name="T2" fmla="*/ 0 w 239"/>
                <a:gd name="T3" fmla="*/ 22 h 200"/>
                <a:gd name="T4" fmla="*/ 10 w 239"/>
                <a:gd name="T5" fmla="*/ 44 h 200"/>
                <a:gd name="T6" fmla="*/ 20 w 239"/>
                <a:gd name="T7" fmla="*/ 66 h 200"/>
                <a:gd name="T8" fmla="*/ 40 w 239"/>
                <a:gd name="T9" fmla="*/ 77 h 200"/>
                <a:gd name="T10" fmla="*/ 60 w 239"/>
                <a:gd name="T11" fmla="*/ 100 h 200"/>
                <a:gd name="T12" fmla="*/ 79 w 239"/>
                <a:gd name="T13" fmla="*/ 122 h 200"/>
                <a:gd name="T14" fmla="*/ 99 w 239"/>
                <a:gd name="T15" fmla="*/ 133 h 200"/>
                <a:gd name="T16" fmla="*/ 109 w 239"/>
                <a:gd name="T17" fmla="*/ 155 h 200"/>
                <a:gd name="T18" fmla="*/ 129 w 239"/>
                <a:gd name="T19" fmla="*/ 166 h 200"/>
                <a:gd name="T20" fmla="*/ 149 w 239"/>
                <a:gd name="T21" fmla="*/ 177 h 200"/>
                <a:gd name="T22" fmla="*/ 169 w 239"/>
                <a:gd name="T23" fmla="*/ 188 h 200"/>
                <a:gd name="T24" fmla="*/ 188 w 239"/>
                <a:gd name="T25" fmla="*/ 199 h 200"/>
                <a:gd name="T26" fmla="*/ 208 w 239"/>
                <a:gd name="T27" fmla="*/ 199 h 200"/>
                <a:gd name="T28" fmla="*/ 228 w 239"/>
                <a:gd name="T29" fmla="*/ 199 h 200"/>
                <a:gd name="T30" fmla="*/ 238 w 239"/>
                <a:gd name="T31" fmla="*/ 177 h 2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9"/>
                <a:gd name="T49" fmla="*/ 0 h 200"/>
                <a:gd name="T50" fmla="*/ 239 w 239"/>
                <a:gd name="T51" fmla="*/ 200 h 20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9" h="200">
                  <a:moveTo>
                    <a:pt x="10" y="0"/>
                  </a:moveTo>
                  <a:lnTo>
                    <a:pt x="0" y="22"/>
                  </a:lnTo>
                  <a:lnTo>
                    <a:pt x="10" y="44"/>
                  </a:lnTo>
                  <a:lnTo>
                    <a:pt x="20" y="66"/>
                  </a:lnTo>
                  <a:lnTo>
                    <a:pt x="40" y="77"/>
                  </a:lnTo>
                  <a:lnTo>
                    <a:pt x="60" y="100"/>
                  </a:lnTo>
                  <a:lnTo>
                    <a:pt x="79" y="122"/>
                  </a:lnTo>
                  <a:lnTo>
                    <a:pt x="99" y="133"/>
                  </a:lnTo>
                  <a:lnTo>
                    <a:pt x="109" y="155"/>
                  </a:lnTo>
                  <a:lnTo>
                    <a:pt x="129" y="166"/>
                  </a:lnTo>
                  <a:lnTo>
                    <a:pt x="149" y="177"/>
                  </a:lnTo>
                  <a:lnTo>
                    <a:pt x="169" y="188"/>
                  </a:lnTo>
                  <a:lnTo>
                    <a:pt x="188" y="199"/>
                  </a:lnTo>
                  <a:lnTo>
                    <a:pt x="208" y="199"/>
                  </a:lnTo>
                  <a:lnTo>
                    <a:pt x="228" y="199"/>
                  </a:lnTo>
                  <a:lnTo>
                    <a:pt x="238" y="177"/>
                  </a:lnTo>
                </a:path>
              </a:pathLst>
            </a:custGeom>
            <a:noFill/>
            <a:ln w="76200" cap="rnd">
              <a:solidFill>
                <a:srgbClr val="00AE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351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521" y="217269"/>
            <a:ext cx="115474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Materials are available on our website (</a:t>
            </a:r>
            <a:r>
              <a:rPr lang="en-US" sz="1600" dirty="0" err="1">
                <a:latin typeface="Arial"/>
                <a:cs typeface="Arial"/>
              </a:rPr>
              <a:t>mapwater.stanford.edu</a:t>
            </a:r>
            <a:r>
              <a:rPr lang="en-US" sz="1600" dirty="0">
                <a:latin typeface="Arial"/>
                <a:cs typeface="Arial"/>
              </a:rPr>
              <a:t>) that can be used to notify the public about upcoming AEM data acquisition.  </a:t>
            </a:r>
          </a:p>
          <a:p>
            <a:r>
              <a:rPr lang="en-US" sz="1600" dirty="0">
                <a:latin typeface="Arial"/>
                <a:cs typeface="Arial"/>
              </a:rPr>
              <a:t>The following plot compares the electromagnetic field intensity associated with a </a:t>
            </a:r>
            <a:r>
              <a:rPr lang="en-US" sz="1600" dirty="0" err="1">
                <a:latin typeface="Arial"/>
                <a:cs typeface="Arial"/>
              </a:rPr>
              <a:t>SkyTEM</a:t>
            </a:r>
            <a:r>
              <a:rPr lang="en-US" sz="1600" dirty="0">
                <a:latin typeface="Arial"/>
                <a:cs typeface="Arial"/>
              </a:rPr>
              <a:t> survey to that of common appliances (at a distance of ~1 ft away) and reference safety levels.</a:t>
            </a:r>
          </a:p>
          <a:p>
            <a:endParaRPr lang="en-US" sz="1600" dirty="0">
              <a:latin typeface="Arial"/>
              <a:cs typeface="Arial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1C2F6E5-9C17-6848-BA90-427DAC7F7B13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-3888290" y="0"/>
            <a:ext cx="1679838" cy="62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537153C-C80A-D149-9D2A-26113F7A8DB3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-2135028" y="100264676"/>
            <a:ext cx="114001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AB361B-47CF-C34A-A346-FDBDB0064DC5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0618" y="1408894"/>
            <a:ext cx="3314867" cy="39071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5C9BF1-9DF0-2441-81EA-150BB6A5CFF7}"/>
              </a:ext>
            </a:extLst>
          </p:cNvPr>
          <p:cNvSpPr txBox="1"/>
          <p:nvPr/>
        </p:nvSpPr>
        <p:spPr>
          <a:xfrm>
            <a:off x="351521" y="5301961"/>
            <a:ext cx="116058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Graphic prepared by Ian Gottschalk (Stanford University, 2019) based on information from:</a:t>
            </a:r>
          </a:p>
          <a:p>
            <a:r>
              <a:rPr lang="en-US" sz="1400" dirty="0" err="1"/>
              <a:t>Gisselø</a:t>
            </a:r>
            <a:r>
              <a:rPr lang="en-US" sz="1400" dirty="0"/>
              <a:t>, P. (2013). Transmitted field frequency content</a:t>
            </a:r>
            <a:r>
              <a:rPr lang="en-US" sz="1400" i="1" dirty="0"/>
              <a:t> .</a:t>
            </a:r>
            <a:r>
              <a:rPr lang="en-US" sz="1400" dirty="0"/>
              <a:t> Memo to </a:t>
            </a:r>
            <a:r>
              <a:rPr lang="en-US" sz="1400" dirty="0" err="1"/>
              <a:t>SkyTEM</a:t>
            </a:r>
            <a:r>
              <a:rPr lang="en-US" sz="1400" dirty="0"/>
              <a:t> Surveys </a:t>
            </a:r>
            <a:r>
              <a:rPr lang="en-US" sz="1400" dirty="0" err="1"/>
              <a:t>ApS</a:t>
            </a:r>
            <a:r>
              <a:rPr lang="en-US" sz="1400" dirty="0"/>
              <a:t>, Aarhus, Denmark. </a:t>
            </a:r>
          </a:p>
          <a:p>
            <a:r>
              <a:rPr lang="en-US" sz="1400" dirty="0"/>
              <a:t>	International Commission on Non-Ionizing Radiation Protection. (2010). Guidelines for limiting exposure to time-varying electric and magnetic fields (1 	Hz to 100 kHz). </a:t>
            </a:r>
            <a:r>
              <a:rPr lang="en-US" sz="1400" i="1" dirty="0"/>
              <a:t>Health physics</a:t>
            </a:r>
            <a:r>
              <a:rPr lang="en-US" sz="1400" dirty="0"/>
              <a:t>, </a:t>
            </a:r>
            <a:r>
              <a:rPr lang="en-US" sz="1400" i="1" dirty="0"/>
              <a:t>99</a:t>
            </a:r>
            <a:r>
              <a:rPr lang="en-US" sz="1400" dirty="0"/>
              <a:t>(6), 818-836.</a:t>
            </a:r>
          </a:p>
          <a:p>
            <a:r>
              <a:rPr lang="en-US" sz="1400" dirty="0"/>
              <a:t>Long Island Power Authority. (2005). </a:t>
            </a:r>
            <a:r>
              <a:rPr lang="en-US" sz="1400" i="1" dirty="0"/>
              <a:t>Magnetic Field Levels around the Home</a:t>
            </a:r>
            <a:r>
              <a:rPr lang="en-US" sz="1400" dirty="0"/>
              <a:t> [Brochure]. Retrieved 	from </a:t>
            </a:r>
            <a:r>
              <a:rPr lang="en-US" sz="1400" dirty="0">
                <a:hlinkClick r:id="rId4"/>
              </a:rPr>
              <a:t>http://ehs.ucsd.edu/LBCI/LIPA_Magnetic_Field_Levels_Around_Homes.pdf</a:t>
            </a:r>
            <a:endParaRPr lang="en-US" sz="1400" dirty="0"/>
          </a:p>
          <a:p>
            <a:r>
              <a:rPr lang="en-US" sz="1400" dirty="0"/>
              <a:t> 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0675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6354" y="952500"/>
            <a:ext cx="8789586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1) Engage with local agency to identify groundwater management questions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	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2) Develop the Data Management System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 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3) Compile existing data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 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4) Design the AEM survey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5) Acquire the AEM data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6) Analyze the AEM data to obtain the resistivity model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 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7) Interpret the resistivity models to extract the needed information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8) Integrate all data to generate the conceptual model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9) Answer the management questions, acknowledging uncertainty.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 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48770" y="244614"/>
            <a:ext cx="19564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GAP Workflow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46663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2" descr="P7140135c1"/>
          <p:cNvSpPr>
            <a:spLocks noChangeArrowheads="1"/>
          </p:cNvSpPr>
          <p:nvPr/>
        </p:nvSpPr>
        <p:spPr bwMode="auto">
          <a:xfrm>
            <a:off x="1524040" y="2867377"/>
            <a:ext cx="9143999" cy="4013200"/>
          </a:xfrm>
          <a:prstGeom prst="rect">
            <a:avLst/>
          </a:prstGeom>
          <a:blipFill dpi="0" rotWithShape="0">
            <a:blip r:embed="rId3" cstate="email">
              <a:alphaModFix amt="4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3"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10000" y="185944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  <a:p>
            <a:pPr>
              <a:spcBef>
                <a:spcPct val="0"/>
              </a:spcBef>
              <a:defRPr/>
            </a:pPr>
            <a:endParaRPr lang="en-US" dirty="0">
              <a:solidFill>
                <a:srgbClr val="000000"/>
              </a:solidFill>
              <a:latin typeface="Arial"/>
              <a:ea typeface="MS PGothic" charset="0"/>
              <a:cs typeface="ＭＳ Ｐゴシック"/>
            </a:endParaRPr>
          </a:p>
          <a:p>
            <a:pPr>
              <a:spcBef>
                <a:spcPct val="0"/>
              </a:spcBef>
            </a:pPr>
            <a:endParaRPr lang="en-US" dirty="0">
              <a:solidFill>
                <a:srgbClr val="000000"/>
              </a:solidFill>
              <a:latin typeface="Arial"/>
              <a:ea typeface="MS PGothic" charset="0"/>
              <a:cs typeface="ＭＳ Ｐゴシック"/>
            </a:endParaRPr>
          </a:p>
          <a:p>
            <a:pPr>
              <a:spcBef>
                <a:spcPct val="0"/>
              </a:spcBef>
            </a:pPr>
            <a:endParaRPr lang="en-US" dirty="0">
              <a:solidFill>
                <a:srgbClr val="000000"/>
              </a:solidFill>
              <a:latin typeface="Arial"/>
              <a:ea typeface="MS PGothic" charset="0"/>
              <a:cs typeface="ＭＳ Ｐゴシック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2867377"/>
            <a:ext cx="9144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524000" y="3184877"/>
            <a:ext cx="9144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524000" y="3769077"/>
            <a:ext cx="9144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524014" y="4459108"/>
            <a:ext cx="9144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524014" y="5381977"/>
            <a:ext cx="9144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524000" y="6486877"/>
            <a:ext cx="9144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24000" y="2867379"/>
            <a:ext cx="0" cy="36195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981214" y="2867379"/>
            <a:ext cx="0" cy="36195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438428" y="2867379"/>
            <a:ext cx="0" cy="36195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895628" y="2867379"/>
            <a:ext cx="0" cy="36195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352828" y="2867379"/>
            <a:ext cx="0" cy="36195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3810000" y="2867379"/>
            <a:ext cx="3227346" cy="3619500"/>
            <a:chOff x="2286000" y="2867377"/>
            <a:chExt cx="3227346" cy="3619500"/>
          </a:xfrm>
        </p:grpSpPr>
        <p:grpSp>
          <p:nvGrpSpPr>
            <p:cNvPr id="37" name="Group 36"/>
            <p:cNvGrpSpPr/>
            <p:nvPr/>
          </p:nvGrpSpPr>
          <p:grpSpPr>
            <a:xfrm>
              <a:off x="2286000" y="2867377"/>
              <a:ext cx="1371614" cy="3619500"/>
              <a:chOff x="457214" y="2867377"/>
              <a:chExt cx="1371614" cy="3619500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457214" y="2867377"/>
                <a:ext cx="0" cy="36195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914428" y="2867377"/>
                <a:ext cx="0" cy="36195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371628" y="2867377"/>
                <a:ext cx="0" cy="36195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1828828" y="2867377"/>
                <a:ext cx="0" cy="36195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4117864" y="2867377"/>
              <a:ext cx="1395482" cy="3619500"/>
              <a:chOff x="433346" y="2867377"/>
              <a:chExt cx="1395482" cy="3619500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433346" y="2867377"/>
                <a:ext cx="0" cy="36195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914428" y="2867377"/>
                <a:ext cx="0" cy="36195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1371628" y="2867377"/>
                <a:ext cx="0" cy="36195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1828828" y="2867377"/>
                <a:ext cx="0" cy="36195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TextBox 10"/>
          <p:cNvSpPr txBox="1"/>
          <p:nvPr/>
        </p:nvSpPr>
        <p:spPr>
          <a:xfrm>
            <a:off x="1694562" y="1551839"/>
            <a:ext cx="3417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Electrical Resistivity     Model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006705" y="1505650"/>
            <a:ext cx="311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Symbol" charset="2"/>
                <a:cs typeface="Symbol" charset="2"/>
              </a:rPr>
              <a:t>r</a:t>
            </a:r>
          </a:p>
        </p:txBody>
      </p:sp>
      <p:grpSp>
        <p:nvGrpSpPr>
          <p:cNvPr id="70" name="Group 4"/>
          <p:cNvGrpSpPr>
            <a:grpSpLocks/>
          </p:cNvGrpSpPr>
          <p:nvPr/>
        </p:nvGrpSpPr>
        <p:grpSpPr bwMode="auto">
          <a:xfrm>
            <a:off x="9863738" y="1727302"/>
            <a:ext cx="423331" cy="1049865"/>
            <a:chOff x="4511" y="470"/>
            <a:chExt cx="447" cy="834"/>
          </a:xfrm>
        </p:grpSpPr>
        <p:sp>
          <p:nvSpPr>
            <p:cNvPr id="71" name="Freeform 5"/>
            <p:cNvSpPr>
              <a:spLocks/>
            </p:cNvSpPr>
            <p:nvPr/>
          </p:nvSpPr>
          <p:spPr bwMode="auto">
            <a:xfrm>
              <a:off x="4728" y="470"/>
              <a:ext cx="41" cy="834"/>
            </a:xfrm>
            <a:custGeom>
              <a:avLst/>
              <a:gdLst>
                <a:gd name="T0" fmla="*/ 40 w 41"/>
                <a:gd name="T1" fmla="*/ 0 h 834"/>
                <a:gd name="T2" fmla="*/ 30 w 41"/>
                <a:gd name="T3" fmla="*/ 22 h 834"/>
                <a:gd name="T4" fmla="*/ 30 w 41"/>
                <a:gd name="T5" fmla="*/ 44 h 834"/>
                <a:gd name="T6" fmla="*/ 30 w 41"/>
                <a:gd name="T7" fmla="*/ 66 h 834"/>
                <a:gd name="T8" fmla="*/ 30 w 41"/>
                <a:gd name="T9" fmla="*/ 88 h 834"/>
                <a:gd name="T10" fmla="*/ 30 w 41"/>
                <a:gd name="T11" fmla="*/ 110 h 834"/>
                <a:gd name="T12" fmla="*/ 30 w 41"/>
                <a:gd name="T13" fmla="*/ 132 h 834"/>
                <a:gd name="T14" fmla="*/ 10 w 41"/>
                <a:gd name="T15" fmla="*/ 197 h 834"/>
                <a:gd name="T16" fmla="*/ 10 w 41"/>
                <a:gd name="T17" fmla="*/ 219 h 834"/>
                <a:gd name="T18" fmla="*/ 10 w 41"/>
                <a:gd name="T19" fmla="*/ 241 h 834"/>
                <a:gd name="T20" fmla="*/ 0 w 41"/>
                <a:gd name="T21" fmla="*/ 263 h 834"/>
                <a:gd name="T22" fmla="*/ 0 w 41"/>
                <a:gd name="T23" fmla="*/ 285 h 834"/>
                <a:gd name="T24" fmla="*/ 0 w 41"/>
                <a:gd name="T25" fmla="*/ 307 h 834"/>
                <a:gd name="T26" fmla="*/ 0 w 41"/>
                <a:gd name="T27" fmla="*/ 329 h 834"/>
                <a:gd name="T28" fmla="*/ 0 w 41"/>
                <a:gd name="T29" fmla="*/ 351 h 834"/>
                <a:gd name="T30" fmla="*/ 0 w 41"/>
                <a:gd name="T31" fmla="*/ 373 h 834"/>
                <a:gd name="T32" fmla="*/ 0 w 41"/>
                <a:gd name="T33" fmla="*/ 395 h 834"/>
                <a:gd name="T34" fmla="*/ 0 w 41"/>
                <a:gd name="T35" fmla="*/ 417 h 834"/>
                <a:gd name="T36" fmla="*/ 0 w 41"/>
                <a:gd name="T37" fmla="*/ 438 h 834"/>
                <a:gd name="T38" fmla="*/ 0 w 41"/>
                <a:gd name="T39" fmla="*/ 460 h 834"/>
                <a:gd name="T40" fmla="*/ 0 w 41"/>
                <a:gd name="T41" fmla="*/ 482 h 834"/>
                <a:gd name="T42" fmla="*/ 0 w 41"/>
                <a:gd name="T43" fmla="*/ 504 h 834"/>
                <a:gd name="T44" fmla="*/ 0 w 41"/>
                <a:gd name="T45" fmla="*/ 570 h 834"/>
                <a:gd name="T46" fmla="*/ 0 w 41"/>
                <a:gd name="T47" fmla="*/ 592 h 834"/>
                <a:gd name="T48" fmla="*/ 0 w 41"/>
                <a:gd name="T49" fmla="*/ 614 h 834"/>
                <a:gd name="T50" fmla="*/ 10 w 41"/>
                <a:gd name="T51" fmla="*/ 636 h 834"/>
                <a:gd name="T52" fmla="*/ 10 w 41"/>
                <a:gd name="T53" fmla="*/ 658 h 834"/>
                <a:gd name="T54" fmla="*/ 10 w 41"/>
                <a:gd name="T55" fmla="*/ 680 h 834"/>
                <a:gd name="T56" fmla="*/ 10 w 41"/>
                <a:gd name="T57" fmla="*/ 701 h 834"/>
                <a:gd name="T58" fmla="*/ 20 w 41"/>
                <a:gd name="T59" fmla="*/ 723 h 834"/>
                <a:gd name="T60" fmla="*/ 20 w 41"/>
                <a:gd name="T61" fmla="*/ 745 h 834"/>
                <a:gd name="T62" fmla="*/ 30 w 41"/>
                <a:gd name="T63" fmla="*/ 767 h 834"/>
                <a:gd name="T64" fmla="*/ 30 w 41"/>
                <a:gd name="T65" fmla="*/ 789 h 834"/>
                <a:gd name="T66" fmla="*/ 30 w 41"/>
                <a:gd name="T67" fmla="*/ 811 h 834"/>
                <a:gd name="T68" fmla="*/ 30 w 41"/>
                <a:gd name="T69" fmla="*/ 833 h 8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1"/>
                <a:gd name="T106" fmla="*/ 0 h 834"/>
                <a:gd name="T107" fmla="*/ 41 w 41"/>
                <a:gd name="T108" fmla="*/ 834 h 83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1" h="834">
                  <a:moveTo>
                    <a:pt x="40" y="0"/>
                  </a:moveTo>
                  <a:lnTo>
                    <a:pt x="30" y="22"/>
                  </a:lnTo>
                  <a:lnTo>
                    <a:pt x="30" y="44"/>
                  </a:lnTo>
                  <a:lnTo>
                    <a:pt x="30" y="66"/>
                  </a:lnTo>
                  <a:lnTo>
                    <a:pt x="30" y="88"/>
                  </a:lnTo>
                  <a:lnTo>
                    <a:pt x="30" y="110"/>
                  </a:lnTo>
                  <a:lnTo>
                    <a:pt x="30" y="132"/>
                  </a:lnTo>
                  <a:lnTo>
                    <a:pt x="10" y="197"/>
                  </a:lnTo>
                  <a:lnTo>
                    <a:pt x="10" y="219"/>
                  </a:lnTo>
                  <a:lnTo>
                    <a:pt x="10" y="241"/>
                  </a:lnTo>
                  <a:lnTo>
                    <a:pt x="0" y="263"/>
                  </a:lnTo>
                  <a:lnTo>
                    <a:pt x="0" y="285"/>
                  </a:lnTo>
                  <a:lnTo>
                    <a:pt x="0" y="307"/>
                  </a:lnTo>
                  <a:lnTo>
                    <a:pt x="0" y="329"/>
                  </a:lnTo>
                  <a:lnTo>
                    <a:pt x="0" y="351"/>
                  </a:lnTo>
                  <a:lnTo>
                    <a:pt x="0" y="373"/>
                  </a:lnTo>
                  <a:lnTo>
                    <a:pt x="0" y="395"/>
                  </a:lnTo>
                  <a:lnTo>
                    <a:pt x="0" y="417"/>
                  </a:lnTo>
                  <a:lnTo>
                    <a:pt x="0" y="438"/>
                  </a:lnTo>
                  <a:lnTo>
                    <a:pt x="0" y="460"/>
                  </a:lnTo>
                  <a:lnTo>
                    <a:pt x="0" y="482"/>
                  </a:lnTo>
                  <a:lnTo>
                    <a:pt x="0" y="504"/>
                  </a:lnTo>
                  <a:lnTo>
                    <a:pt x="0" y="570"/>
                  </a:lnTo>
                  <a:lnTo>
                    <a:pt x="0" y="592"/>
                  </a:lnTo>
                  <a:lnTo>
                    <a:pt x="0" y="614"/>
                  </a:lnTo>
                  <a:lnTo>
                    <a:pt x="10" y="636"/>
                  </a:lnTo>
                  <a:lnTo>
                    <a:pt x="10" y="658"/>
                  </a:lnTo>
                  <a:lnTo>
                    <a:pt x="10" y="680"/>
                  </a:lnTo>
                  <a:lnTo>
                    <a:pt x="10" y="701"/>
                  </a:lnTo>
                  <a:lnTo>
                    <a:pt x="20" y="723"/>
                  </a:lnTo>
                  <a:lnTo>
                    <a:pt x="20" y="745"/>
                  </a:lnTo>
                  <a:lnTo>
                    <a:pt x="30" y="767"/>
                  </a:lnTo>
                  <a:lnTo>
                    <a:pt x="30" y="789"/>
                  </a:lnTo>
                  <a:lnTo>
                    <a:pt x="30" y="811"/>
                  </a:lnTo>
                  <a:lnTo>
                    <a:pt x="30" y="833"/>
                  </a:lnTo>
                </a:path>
              </a:pathLst>
            </a:custGeom>
            <a:noFill/>
            <a:ln w="76200" cap="rnd">
              <a:solidFill>
                <a:srgbClr val="00AE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72" name="Freeform 6"/>
            <p:cNvSpPr>
              <a:spLocks/>
            </p:cNvSpPr>
            <p:nvPr/>
          </p:nvSpPr>
          <p:spPr bwMode="auto">
            <a:xfrm>
              <a:off x="4560" y="470"/>
              <a:ext cx="209" cy="361"/>
            </a:xfrm>
            <a:custGeom>
              <a:avLst/>
              <a:gdLst>
                <a:gd name="T0" fmla="*/ 208 w 209"/>
                <a:gd name="T1" fmla="*/ 0 h 361"/>
                <a:gd name="T2" fmla="*/ 184 w 209"/>
                <a:gd name="T3" fmla="*/ 64 h 361"/>
                <a:gd name="T4" fmla="*/ 171 w 209"/>
                <a:gd name="T5" fmla="*/ 106 h 361"/>
                <a:gd name="T6" fmla="*/ 159 w 209"/>
                <a:gd name="T7" fmla="*/ 148 h 361"/>
                <a:gd name="T8" fmla="*/ 147 w 209"/>
                <a:gd name="T9" fmla="*/ 191 h 361"/>
                <a:gd name="T10" fmla="*/ 122 w 209"/>
                <a:gd name="T11" fmla="*/ 212 h 361"/>
                <a:gd name="T12" fmla="*/ 122 w 209"/>
                <a:gd name="T13" fmla="*/ 254 h 361"/>
                <a:gd name="T14" fmla="*/ 98 w 209"/>
                <a:gd name="T15" fmla="*/ 275 h 361"/>
                <a:gd name="T16" fmla="*/ 86 w 209"/>
                <a:gd name="T17" fmla="*/ 318 h 361"/>
                <a:gd name="T18" fmla="*/ 61 w 209"/>
                <a:gd name="T19" fmla="*/ 339 h 361"/>
                <a:gd name="T20" fmla="*/ 37 w 209"/>
                <a:gd name="T21" fmla="*/ 360 h 361"/>
                <a:gd name="T22" fmla="*/ 0 w 209"/>
                <a:gd name="T23" fmla="*/ 339 h 3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9"/>
                <a:gd name="T37" fmla="*/ 0 h 361"/>
                <a:gd name="T38" fmla="*/ 209 w 209"/>
                <a:gd name="T39" fmla="*/ 361 h 36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9" h="361">
                  <a:moveTo>
                    <a:pt x="208" y="0"/>
                  </a:moveTo>
                  <a:lnTo>
                    <a:pt x="184" y="64"/>
                  </a:lnTo>
                  <a:lnTo>
                    <a:pt x="171" y="106"/>
                  </a:lnTo>
                  <a:lnTo>
                    <a:pt x="159" y="148"/>
                  </a:lnTo>
                  <a:lnTo>
                    <a:pt x="147" y="191"/>
                  </a:lnTo>
                  <a:lnTo>
                    <a:pt x="122" y="212"/>
                  </a:lnTo>
                  <a:lnTo>
                    <a:pt x="122" y="254"/>
                  </a:lnTo>
                  <a:lnTo>
                    <a:pt x="98" y="275"/>
                  </a:lnTo>
                  <a:lnTo>
                    <a:pt x="86" y="318"/>
                  </a:lnTo>
                  <a:lnTo>
                    <a:pt x="61" y="339"/>
                  </a:lnTo>
                  <a:lnTo>
                    <a:pt x="37" y="360"/>
                  </a:lnTo>
                  <a:lnTo>
                    <a:pt x="0" y="339"/>
                  </a:lnTo>
                </a:path>
              </a:pathLst>
            </a:custGeom>
            <a:noFill/>
            <a:ln w="76200" cap="rnd">
              <a:solidFill>
                <a:srgbClr val="00AE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73" name="Freeform 7"/>
            <p:cNvSpPr>
              <a:spLocks/>
            </p:cNvSpPr>
            <p:nvPr/>
          </p:nvSpPr>
          <p:spPr bwMode="auto">
            <a:xfrm>
              <a:off x="4768" y="470"/>
              <a:ext cx="150" cy="341"/>
            </a:xfrm>
            <a:custGeom>
              <a:avLst/>
              <a:gdLst>
                <a:gd name="T0" fmla="*/ 0 w 150"/>
                <a:gd name="T1" fmla="*/ 0 h 341"/>
                <a:gd name="T2" fmla="*/ 10 w 150"/>
                <a:gd name="T3" fmla="*/ 22 h 341"/>
                <a:gd name="T4" fmla="*/ 10 w 150"/>
                <a:gd name="T5" fmla="*/ 55 h 341"/>
                <a:gd name="T6" fmla="*/ 10 w 150"/>
                <a:gd name="T7" fmla="*/ 77 h 341"/>
                <a:gd name="T8" fmla="*/ 10 w 150"/>
                <a:gd name="T9" fmla="*/ 99 h 341"/>
                <a:gd name="T10" fmla="*/ 10 w 150"/>
                <a:gd name="T11" fmla="*/ 121 h 341"/>
                <a:gd name="T12" fmla="*/ 20 w 150"/>
                <a:gd name="T13" fmla="*/ 143 h 341"/>
                <a:gd name="T14" fmla="*/ 20 w 150"/>
                <a:gd name="T15" fmla="*/ 165 h 341"/>
                <a:gd name="T16" fmla="*/ 20 w 150"/>
                <a:gd name="T17" fmla="*/ 186 h 341"/>
                <a:gd name="T18" fmla="*/ 20 w 150"/>
                <a:gd name="T19" fmla="*/ 208 h 341"/>
                <a:gd name="T20" fmla="*/ 30 w 150"/>
                <a:gd name="T21" fmla="*/ 230 h 341"/>
                <a:gd name="T22" fmla="*/ 30 w 150"/>
                <a:gd name="T23" fmla="*/ 252 h 341"/>
                <a:gd name="T24" fmla="*/ 40 w 150"/>
                <a:gd name="T25" fmla="*/ 274 h 341"/>
                <a:gd name="T26" fmla="*/ 60 w 150"/>
                <a:gd name="T27" fmla="*/ 285 h 341"/>
                <a:gd name="T28" fmla="*/ 60 w 150"/>
                <a:gd name="T29" fmla="*/ 307 h 341"/>
                <a:gd name="T30" fmla="*/ 79 w 150"/>
                <a:gd name="T31" fmla="*/ 307 h 341"/>
                <a:gd name="T32" fmla="*/ 89 w 150"/>
                <a:gd name="T33" fmla="*/ 329 h 341"/>
                <a:gd name="T34" fmla="*/ 109 w 150"/>
                <a:gd name="T35" fmla="*/ 340 h 341"/>
                <a:gd name="T36" fmla="*/ 129 w 150"/>
                <a:gd name="T37" fmla="*/ 340 h 341"/>
                <a:gd name="T38" fmla="*/ 149 w 150"/>
                <a:gd name="T39" fmla="*/ 329 h 3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0"/>
                <a:gd name="T61" fmla="*/ 0 h 341"/>
                <a:gd name="T62" fmla="*/ 150 w 150"/>
                <a:gd name="T63" fmla="*/ 341 h 34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0" h="341">
                  <a:moveTo>
                    <a:pt x="0" y="0"/>
                  </a:moveTo>
                  <a:lnTo>
                    <a:pt x="10" y="22"/>
                  </a:lnTo>
                  <a:lnTo>
                    <a:pt x="10" y="55"/>
                  </a:lnTo>
                  <a:lnTo>
                    <a:pt x="10" y="77"/>
                  </a:lnTo>
                  <a:lnTo>
                    <a:pt x="10" y="99"/>
                  </a:lnTo>
                  <a:lnTo>
                    <a:pt x="10" y="121"/>
                  </a:lnTo>
                  <a:lnTo>
                    <a:pt x="20" y="143"/>
                  </a:lnTo>
                  <a:lnTo>
                    <a:pt x="20" y="165"/>
                  </a:lnTo>
                  <a:lnTo>
                    <a:pt x="20" y="186"/>
                  </a:lnTo>
                  <a:lnTo>
                    <a:pt x="20" y="208"/>
                  </a:lnTo>
                  <a:lnTo>
                    <a:pt x="30" y="230"/>
                  </a:lnTo>
                  <a:lnTo>
                    <a:pt x="30" y="252"/>
                  </a:lnTo>
                  <a:lnTo>
                    <a:pt x="40" y="274"/>
                  </a:lnTo>
                  <a:lnTo>
                    <a:pt x="60" y="285"/>
                  </a:lnTo>
                  <a:lnTo>
                    <a:pt x="60" y="307"/>
                  </a:lnTo>
                  <a:lnTo>
                    <a:pt x="79" y="307"/>
                  </a:lnTo>
                  <a:lnTo>
                    <a:pt x="89" y="329"/>
                  </a:lnTo>
                  <a:lnTo>
                    <a:pt x="109" y="340"/>
                  </a:lnTo>
                  <a:lnTo>
                    <a:pt x="129" y="340"/>
                  </a:lnTo>
                  <a:lnTo>
                    <a:pt x="149" y="329"/>
                  </a:lnTo>
                </a:path>
              </a:pathLst>
            </a:custGeom>
            <a:noFill/>
            <a:ln w="76200" cap="rnd">
              <a:solidFill>
                <a:srgbClr val="00AE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74" name="Freeform 8"/>
            <p:cNvSpPr>
              <a:spLocks/>
            </p:cNvSpPr>
            <p:nvPr/>
          </p:nvSpPr>
          <p:spPr bwMode="auto">
            <a:xfrm>
              <a:off x="4728" y="689"/>
              <a:ext cx="190" cy="274"/>
            </a:xfrm>
            <a:custGeom>
              <a:avLst/>
              <a:gdLst>
                <a:gd name="T0" fmla="*/ 0 w 190"/>
                <a:gd name="T1" fmla="*/ 0 h 274"/>
                <a:gd name="T2" fmla="*/ 0 w 190"/>
                <a:gd name="T3" fmla="*/ 22 h 274"/>
                <a:gd name="T4" fmla="*/ 0 w 190"/>
                <a:gd name="T5" fmla="*/ 44 h 274"/>
                <a:gd name="T6" fmla="*/ 0 w 190"/>
                <a:gd name="T7" fmla="*/ 66 h 274"/>
                <a:gd name="T8" fmla="*/ 10 w 190"/>
                <a:gd name="T9" fmla="*/ 87 h 274"/>
                <a:gd name="T10" fmla="*/ 10 w 190"/>
                <a:gd name="T11" fmla="*/ 109 h 274"/>
                <a:gd name="T12" fmla="*/ 20 w 190"/>
                <a:gd name="T13" fmla="*/ 131 h 274"/>
                <a:gd name="T14" fmla="*/ 30 w 190"/>
                <a:gd name="T15" fmla="*/ 153 h 274"/>
                <a:gd name="T16" fmla="*/ 40 w 190"/>
                <a:gd name="T17" fmla="*/ 175 h 274"/>
                <a:gd name="T18" fmla="*/ 50 w 190"/>
                <a:gd name="T19" fmla="*/ 197 h 274"/>
                <a:gd name="T20" fmla="*/ 70 w 190"/>
                <a:gd name="T21" fmla="*/ 207 h 274"/>
                <a:gd name="T22" fmla="*/ 80 w 190"/>
                <a:gd name="T23" fmla="*/ 229 h 274"/>
                <a:gd name="T24" fmla="*/ 99 w 190"/>
                <a:gd name="T25" fmla="*/ 251 h 274"/>
                <a:gd name="T26" fmla="*/ 109 w 190"/>
                <a:gd name="T27" fmla="*/ 273 h 274"/>
                <a:gd name="T28" fmla="*/ 129 w 190"/>
                <a:gd name="T29" fmla="*/ 273 h 274"/>
                <a:gd name="T30" fmla="*/ 149 w 190"/>
                <a:gd name="T31" fmla="*/ 273 h 274"/>
                <a:gd name="T32" fmla="*/ 169 w 190"/>
                <a:gd name="T33" fmla="*/ 273 h 274"/>
                <a:gd name="T34" fmla="*/ 189 w 190"/>
                <a:gd name="T35" fmla="*/ 273 h 27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0"/>
                <a:gd name="T55" fmla="*/ 0 h 274"/>
                <a:gd name="T56" fmla="*/ 190 w 190"/>
                <a:gd name="T57" fmla="*/ 274 h 27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0" h="274">
                  <a:moveTo>
                    <a:pt x="0" y="0"/>
                  </a:moveTo>
                  <a:lnTo>
                    <a:pt x="0" y="22"/>
                  </a:lnTo>
                  <a:lnTo>
                    <a:pt x="0" y="44"/>
                  </a:lnTo>
                  <a:lnTo>
                    <a:pt x="0" y="66"/>
                  </a:lnTo>
                  <a:lnTo>
                    <a:pt x="10" y="87"/>
                  </a:lnTo>
                  <a:lnTo>
                    <a:pt x="10" y="109"/>
                  </a:lnTo>
                  <a:lnTo>
                    <a:pt x="20" y="131"/>
                  </a:lnTo>
                  <a:lnTo>
                    <a:pt x="30" y="153"/>
                  </a:lnTo>
                  <a:lnTo>
                    <a:pt x="40" y="175"/>
                  </a:lnTo>
                  <a:lnTo>
                    <a:pt x="50" y="197"/>
                  </a:lnTo>
                  <a:lnTo>
                    <a:pt x="70" y="207"/>
                  </a:lnTo>
                  <a:lnTo>
                    <a:pt x="80" y="229"/>
                  </a:lnTo>
                  <a:lnTo>
                    <a:pt x="99" y="251"/>
                  </a:lnTo>
                  <a:lnTo>
                    <a:pt x="109" y="273"/>
                  </a:lnTo>
                  <a:lnTo>
                    <a:pt x="129" y="273"/>
                  </a:lnTo>
                  <a:lnTo>
                    <a:pt x="149" y="273"/>
                  </a:lnTo>
                  <a:lnTo>
                    <a:pt x="169" y="273"/>
                  </a:lnTo>
                  <a:lnTo>
                    <a:pt x="189" y="273"/>
                  </a:lnTo>
                </a:path>
              </a:pathLst>
            </a:custGeom>
            <a:noFill/>
            <a:ln w="76200" cap="rnd">
              <a:solidFill>
                <a:srgbClr val="00AE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75" name="Freeform 9"/>
            <p:cNvSpPr>
              <a:spLocks/>
            </p:cNvSpPr>
            <p:nvPr/>
          </p:nvSpPr>
          <p:spPr bwMode="auto">
            <a:xfrm>
              <a:off x="4521" y="733"/>
              <a:ext cx="208" cy="251"/>
            </a:xfrm>
            <a:custGeom>
              <a:avLst/>
              <a:gdLst>
                <a:gd name="T0" fmla="*/ 207 w 208"/>
                <a:gd name="T1" fmla="*/ 0 h 251"/>
                <a:gd name="T2" fmla="*/ 197 w 208"/>
                <a:gd name="T3" fmla="*/ 22 h 251"/>
                <a:gd name="T4" fmla="*/ 197 w 208"/>
                <a:gd name="T5" fmla="*/ 43 h 251"/>
                <a:gd name="T6" fmla="*/ 197 w 208"/>
                <a:gd name="T7" fmla="*/ 65 h 251"/>
                <a:gd name="T8" fmla="*/ 197 w 208"/>
                <a:gd name="T9" fmla="*/ 87 h 251"/>
                <a:gd name="T10" fmla="*/ 197 w 208"/>
                <a:gd name="T11" fmla="*/ 109 h 251"/>
                <a:gd name="T12" fmla="*/ 187 w 208"/>
                <a:gd name="T13" fmla="*/ 130 h 251"/>
                <a:gd name="T14" fmla="*/ 177 w 208"/>
                <a:gd name="T15" fmla="*/ 152 h 251"/>
                <a:gd name="T16" fmla="*/ 168 w 208"/>
                <a:gd name="T17" fmla="*/ 174 h 251"/>
                <a:gd name="T18" fmla="*/ 158 w 208"/>
                <a:gd name="T19" fmla="*/ 196 h 251"/>
                <a:gd name="T20" fmla="*/ 138 w 208"/>
                <a:gd name="T21" fmla="*/ 207 h 251"/>
                <a:gd name="T22" fmla="*/ 118 w 208"/>
                <a:gd name="T23" fmla="*/ 217 h 251"/>
                <a:gd name="T24" fmla="*/ 99 w 208"/>
                <a:gd name="T25" fmla="*/ 239 h 251"/>
                <a:gd name="T26" fmla="*/ 79 w 208"/>
                <a:gd name="T27" fmla="*/ 239 h 251"/>
                <a:gd name="T28" fmla="*/ 59 w 208"/>
                <a:gd name="T29" fmla="*/ 239 h 251"/>
                <a:gd name="T30" fmla="*/ 39 w 208"/>
                <a:gd name="T31" fmla="*/ 250 h 251"/>
                <a:gd name="T32" fmla="*/ 20 w 208"/>
                <a:gd name="T33" fmla="*/ 250 h 251"/>
                <a:gd name="T34" fmla="*/ 0 w 208"/>
                <a:gd name="T35" fmla="*/ 250 h 25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8"/>
                <a:gd name="T55" fmla="*/ 0 h 251"/>
                <a:gd name="T56" fmla="*/ 208 w 208"/>
                <a:gd name="T57" fmla="*/ 251 h 25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8" h="251">
                  <a:moveTo>
                    <a:pt x="207" y="0"/>
                  </a:moveTo>
                  <a:lnTo>
                    <a:pt x="197" y="22"/>
                  </a:lnTo>
                  <a:lnTo>
                    <a:pt x="197" y="43"/>
                  </a:lnTo>
                  <a:lnTo>
                    <a:pt x="197" y="65"/>
                  </a:lnTo>
                  <a:lnTo>
                    <a:pt x="197" y="87"/>
                  </a:lnTo>
                  <a:lnTo>
                    <a:pt x="197" y="109"/>
                  </a:lnTo>
                  <a:lnTo>
                    <a:pt x="187" y="130"/>
                  </a:lnTo>
                  <a:lnTo>
                    <a:pt x="177" y="152"/>
                  </a:lnTo>
                  <a:lnTo>
                    <a:pt x="168" y="174"/>
                  </a:lnTo>
                  <a:lnTo>
                    <a:pt x="158" y="196"/>
                  </a:lnTo>
                  <a:lnTo>
                    <a:pt x="138" y="207"/>
                  </a:lnTo>
                  <a:lnTo>
                    <a:pt x="118" y="217"/>
                  </a:lnTo>
                  <a:lnTo>
                    <a:pt x="99" y="239"/>
                  </a:lnTo>
                  <a:lnTo>
                    <a:pt x="79" y="239"/>
                  </a:lnTo>
                  <a:lnTo>
                    <a:pt x="59" y="239"/>
                  </a:lnTo>
                  <a:lnTo>
                    <a:pt x="39" y="250"/>
                  </a:lnTo>
                  <a:lnTo>
                    <a:pt x="20" y="250"/>
                  </a:lnTo>
                  <a:lnTo>
                    <a:pt x="0" y="250"/>
                  </a:lnTo>
                </a:path>
              </a:pathLst>
            </a:custGeom>
            <a:noFill/>
            <a:ln w="76200" cap="rnd">
              <a:solidFill>
                <a:srgbClr val="00AE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76" name="Freeform 10"/>
            <p:cNvSpPr>
              <a:spLocks/>
            </p:cNvSpPr>
            <p:nvPr/>
          </p:nvSpPr>
          <p:spPr bwMode="auto">
            <a:xfrm>
              <a:off x="4511" y="950"/>
              <a:ext cx="218" cy="189"/>
            </a:xfrm>
            <a:custGeom>
              <a:avLst/>
              <a:gdLst>
                <a:gd name="T0" fmla="*/ 217 w 218"/>
                <a:gd name="T1" fmla="*/ 0 h 189"/>
                <a:gd name="T2" fmla="*/ 207 w 218"/>
                <a:gd name="T3" fmla="*/ 33 h 189"/>
                <a:gd name="T4" fmla="*/ 207 w 218"/>
                <a:gd name="T5" fmla="*/ 55 h 189"/>
                <a:gd name="T6" fmla="*/ 197 w 218"/>
                <a:gd name="T7" fmla="*/ 77 h 189"/>
                <a:gd name="T8" fmla="*/ 197 w 218"/>
                <a:gd name="T9" fmla="*/ 100 h 189"/>
                <a:gd name="T10" fmla="*/ 178 w 218"/>
                <a:gd name="T11" fmla="*/ 111 h 189"/>
                <a:gd name="T12" fmla="*/ 168 w 218"/>
                <a:gd name="T13" fmla="*/ 133 h 189"/>
                <a:gd name="T14" fmla="*/ 148 w 218"/>
                <a:gd name="T15" fmla="*/ 144 h 189"/>
                <a:gd name="T16" fmla="*/ 138 w 218"/>
                <a:gd name="T17" fmla="*/ 166 h 189"/>
                <a:gd name="T18" fmla="*/ 118 w 218"/>
                <a:gd name="T19" fmla="*/ 166 h 189"/>
                <a:gd name="T20" fmla="*/ 99 w 218"/>
                <a:gd name="T21" fmla="*/ 188 h 189"/>
                <a:gd name="T22" fmla="*/ 79 w 218"/>
                <a:gd name="T23" fmla="*/ 188 h 189"/>
                <a:gd name="T24" fmla="*/ 59 w 218"/>
                <a:gd name="T25" fmla="*/ 188 h 189"/>
                <a:gd name="T26" fmla="*/ 39 w 218"/>
                <a:gd name="T27" fmla="*/ 188 h 189"/>
                <a:gd name="T28" fmla="*/ 20 w 218"/>
                <a:gd name="T29" fmla="*/ 188 h 189"/>
                <a:gd name="T30" fmla="*/ 0 w 218"/>
                <a:gd name="T31" fmla="*/ 188 h 1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8"/>
                <a:gd name="T49" fmla="*/ 0 h 189"/>
                <a:gd name="T50" fmla="*/ 218 w 218"/>
                <a:gd name="T51" fmla="*/ 189 h 18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8" h="189">
                  <a:moveTo>
                    <a:pt x="217" y="0"/>
                  </a:moveTo>
                  <a:lnTo>
                    <a:pt x="207" y="33"/>
                  </a:lnTo>
                  <a:lnTo>
                    <a:pt x="207" y="55"/>
                  </a:lnTo>
                  <a:lnTo>
                    <a:pt x="197" y="77"/>
                  </a:lnTo>
                  <a:lnTo>
                    <a:pt x="197" y="100"/>
                  </a:lnTo>
                  <a:lnTo>
                    <a:pt x="178" y="111"/>
                  </a:lnTo>
                  <a:lnTo>
                    <a:pt x="168" y="133"/>
                  </a:lnTo>
                  <a:lnTo>
                    <a:pt x="148" y="144"/>
                  </a:lnTo>
                  <a:lnTo>
                    <a:pt x="138" y="166"/>
                  </a:lnTo>
                  <a:lnTo>
                    <a:pt x="118" y="166"/>
                  </a:lnTo>
                  <a:lnTo>
                    <a:pt x="99" y="188"/>
                  </a:lnTo>
                  <a:lnTo>
                    <a:pt x="79" y="188"/>
                  </a:lnTo>
                  <a:lnTo>
                    <a:pt x="59" y="188"/>
                  </a:lnTo>
                  <a:lnTo>
                    <a:pt x="39" y="188"/>
                  </a:lnTo>
                  <a:lnTo>
                    <a:pt x="20" y="188"/>
                  </a:lnTo>
                  <a:lnTo>
                    <a:pt x="0" y="188"/>
                  </a:lnTo>
                </a:path>
              </a:pathLst>
            </a:custGeom>
            <a:noFill/>
            <a:ln w="76200" cap="rnd">
              <a:solidFill>
                <a:srgbClr val="00AE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77" name="Freeform 11"/>
            <p:cNvSpPr>
              <a:spLocks/>
            </p:cNvSpPr>
            <p:nvPr/>
          </p:nvSpPr>
          <p:spPr bwMode="auto">
            <a:xfrm>
              <a:off x="4719" y="950"/>
              <a:ext cx="239" cy="200"/>
            </a:xfrm>
            <a:custGeom>
              <a:avLst/>
              <a:gdLst>
                <a:gd name="T0" fmla="*/ 10 w 239"/>
                <a:gd name="T1" fmla="*/ 0 h 200"/>
                <a:gd name="T2" fmla="*/ 0 w 239"/>
                <a:gd name="T3" fmla="*/ 22 h 200"/>
                <a:gd name="T4" fmla="*/ 10 w 239"/>
                <a:gd name="T5" fmla="*/ 44 h 200"/>
                <a:gd name="T6" fmla="*/ 20 w 239"/>
                <a:gd name="T7" fmla="*/ 66 h 200"/>
                <a:gd name="T8" fmla="*/ 40 w 239"/>
                <a:gd name="T9" fmla="*/ 77 h 200"/>
                <a:gd name="T10" fmla="*/ 60 w 239"/>
                <a:gd name="T11" fmla="*/ 100 h 200"/>
                <a:gd name="T12" fmla="*/ 79 w 239"/>
                <a:gd name="T13" fmla="*/ 122 h 200"/>
                <a:gd name="T14" fmla="*/ 99 w 239"/>
                <a:gd name="T15" fmla="*/ 133 h 200"/>
                <a:gd name="T16" fmla="*/ 109 w 239"/>
                <a:gd name="T17" fmla="*/ 155 h 200"/>
                <a:gd name="T18" fmla="*/ 129 w 239"/>
                <a:gd name="T19" fmla="*/ 166 h 200"/>
                <a:gd name="T20" fmla="*/ 149 w 239"/>
                <a:gd name="T21" fmla="*/ 177 h 200"/>
                <a:gd name="T22" fmla="*/ 169 w 239"/>
                <a:gd name="T23" fmla="*/ 188 h 200"/>
                <a:gd name="T24" fmla="*/ 188 w 239"/>
                <a:gd name="T25" fmla="*/ 199 h 200"/>
                <a:gd name="T26" fmla="*/ 208 w 239"/>
                <a:gd name="T27" fmla="*/ 199 h 200"/>
                <a:gd name="T28" fmla="*/ 228 w 239"/>
                <a:gd name="T29" fmla="*/ 199 h 200"/>
                <a:gd name="T30" fmla="*/ 238 w 239"/>
                <a:gd name="T31" fmla="*/ 177 h 2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9"/>
                <a:gd name="T49" fmla="*/ 0 h 200"/>
                <a:gd name="T50" fmla="*/ 239 w 239"/>
                <a:gd name="T51" fmla="*/ 200 h 20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9" h="200">
                  <a:moveTo>
                    <a:pt x="10" y="0"/>
                  </a:moveTo>
                  <a:lnTo>
                    <a:pt x="0" y="22"/>
                  </a:lnTo>
                  <a:lnTo>
                    <a:pt x="10" y="44"/>
                  </a:lnTo>
                  <a:lnTo>
                    <a:pt x="20" y="66"/>
                  </a:lnTo>
                  <a:lnTo>
                    <a:pt x="40" y="77"/>
                  </a:lnTo>
                  <a:lnTo>
                    <a:pt x="60" y="100"/>
                  </a:lnTo>
                  <a:lnTo>
                    <a:pt x="79" y="122"/>
                  </a:lnTo>
                  <a:lnTo>
                    <a:pt x="99" y="133"/>
                  </a:lnTo>
                  <a:lnTo>
                    <a:pt x="109" y="155"/>
                  </a:lnTo>
                  <a:lnTo>
                    <a:pt x="129" y="166"/>
                  </a:lnTo>
                  <a:lnTo>
                    <a:pt x="149" y="177"/>
                  </a:lnTo>
                  <a:lnTo>
                    <a:pt x="169" y="188"/>
                  </a:lnTo>
                  <a:lnTo>
                    <a:pt x="188" y="199"/>
                  </a:lnTo>
                  <a:lnTo>
                    <a:pt x="208" y="199"/>
                  </a:lnTo>
                  <a:lnTo>
                    <a:pt x="228" y="199"/>
                  </a:lnTo>
                  <a:lnTo>
                    <a:pt x="238" y="177"/>
                  </a:lnTo>
                </a:path>
              </a:pathLst>
            </a:custGeom>
            <a:noFill/>
            <a:ln w="76200" cap="rnd">
              <a:solidFill>
                <a:srgbClr val="00AE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</p:grpSp>
      <p:pic>
        <p:nvPicPr>
          <p:cNvPr id="79" name="Picture 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1081" y="532035"/>
            <a:ext cx="1327500" cy="155250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7696" y="225739"/>
            <a:ext cx="1721250" cy="495000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1618113" y="2044108"/>
            <a:ext cx="8293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horizontal resolution: 60 m</a:t>
            </a:r>
          </a:p>
          <a:p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vertical resolution: ~3 m (10 ft) at surface increasing to ~ 50 m (160 ft) at 500 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93100" y="1092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611840" y="2815545"/>
            <a:ext cx="336753" cy="3341132"/>
            <a:chOff x="87837" y="2815545"/>
            <a:chExt cx="336752" cy="3341132"/>
          </a:xfrm>
        </p:grpSpPr>
        <p:sp>
          <p:nvSpPr>
            <p:cNvPr id="82" name="TextBox 81"/>
            <p:cNvSpPr txBox="1"/>
            <p:nvPr/>
          </p:nvSpPr>
          <p:spPr>
            <a:xfrm>
              <a:off x="113237" y="2815545"/>
              <a:ext cx="31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r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00537" y="3234645"/>
              <a:ext cx="31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r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00537" y="3869645"/>
              <a:ext cx="31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r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87837" y="4644345"/>
              <a:ext cx="31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r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7837" y="5787345"/>
              <a:ext cx="31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r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081739" y="2815545"/>
            <a:ext cx="336753" cy="3341132"/>
            <a:chOff x="87837" y="2815545"/>
            <a:chExt cx="336752" cy="3341132"/>
          </a:xfrm>
        </p:grpSpPr>
        <p:sp>
          <p:nvSpPr>
            <p:cNvPr id="93" name="TextBox 92"/>
            <p:cNvSpPr txBox="1"/>
            <p:nvPr/>
          </p:nvSpPr>
          <p:spPr>
            <a:xfrm>
              <a:off x="113237" y="2815545"/>
              <a:ext cx="31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r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00537" y="3234645"/>
              <a:ext cx="31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r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00537" y="3869645"/>
              <a:ext cx="31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r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87837" y="4644345"/>
              <a:ext cx="31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r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87837" y="5787345"/>
              <a:ext cx="31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r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2500839" y="2815545"/>
            <a:ext cx="336753" cy="3341132"/>
            <a:chOff x="87837" y="2815545"/>
            <a:chExt cx="336752" cy="3341132"/>
          </a:xfrm>
        </p:grpSpPr>
        <p:sp>
          <p:nvSpPr>
            <p:cNvPr id="99" name="TextBox 98"/>
            <p:cNvSpPr txBox="1"/>
            <p:nvPr/>
          </p:nvSpPr>
          <p:spPr>
            <a:xfrm>
              <a:off x="113237" y="2815545"/>
              <a:ext cx="31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r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0537" y="3234645"/>
              <a:ext cx="31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r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0537" y="3869645"/>
              <a:ext cx="31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r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87837" y="4644345"/>
              <a:ext cx="31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r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87837" y="5787345"/>
              <a:ext cx="31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r</a:t>
              </a: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2945340" y="2815545"/>
            <a:ext cx="336753" cy="3341132"/>
            <a:chOff x="87837" y="2815545"/>
            <a:chExt cx="336752" cy="3341132"/>
          </a:xfrm>
        </p:grpSpPr>
        <p:sp>
          <p:nvSpPr>
            <p:cNvPr id="107" name="TextBox 106"/>
            <p:cNvSpPr txBox="1"/>
            <p:nvPr/>
          </p:nvSpPr>
          <p:spPr>
            <a:xfrm>
              <a:off x="113237" y="2815545"/>
              <a:ext cx="31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r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00537" y="3234645"/>
              <a:ext cx="31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r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00537" y="3869645"/>
              <a:ext cx="31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r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87837" y="4644345"/>
              <a:ext cx="31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r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87837" y="5787345"/>
              <a:ext cx="31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r</a:t>
              </a: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3415239" y="2815545"/>
            <a:ext cx="336753" cy="3341132"/>
            <a:chOff x="87837" y="2815545"/>
            <a:chExt cx="336752" cy="3341132"/>
          </a:xfrm>
        </p:grpSpPr>
        <p:sp>
          <p:nvSpPr>
            <p:cNvPr id="113" name="TextBox 112"/>
            <p:cNvSpPr txBox="1"/>
            <p:nvPr/>
          </p:nvSpPr>
          <p:spPr>
            <a:xfrm>
              <a:off x="113237" y="2815545"/>
              <a:ext cx="31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r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00537" y="3234645"/>
              <a:ext cx="31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r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00537" y="3869645"/>
              <a:ext cx="31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r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87837" y="4644345"/>
              <a:ext cx="31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r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7837" y="5787345"/>
              <a:ext cx="31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r</a:t>
              </a: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3847041" y="2815545"/>
            <a:ext cx="336753" cy="3341132"/>
            <a:chOff x="87837" y="2815545"/>
            <a:chExt cx="336752" cy="3341132"/>
          </a:xfrm>
        </p:grpSpPr>
        <p:sp>
          <p:nvSpPr>
            <p:cNvPr id="119" name="TextBox 118"/>
            <p:cNvSpPr txBox="1"/>
            <p:nvPr/>
          </p:nvSpPr>
          <p:spPr>
            <a:xfrm>
              <a:off x="113237" y="2815545"/>
              <a:ext cx="31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r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00537" y="3234645"/>
              <a:ext cx="31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r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00537" y="3869645"/>
              <a:ext cx="31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r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87837" y="4644345"/>
              <a:ext cx="31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r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87837" y="5787345"/>
              <a:ext cx="31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r</a:t>
              </a: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4278863" y="2815545"/>
            <a:ext cx="2571957" cy="3341132"/>
            <a:chOff x="87837" y="2815545"/>
            <a:chExt cx="2571953" cy="3341132"/>
          </a:xfrm>
        </p:grpSpPr>
        <p:grpSp>
          <p:nvGrpSpPr>
            <p:cNvPr id="125" name="Group 124"/>
            <p:cNvGrpSpPr/>
            <p:nvPr/>
          </p:nvGrpSpPr>
          <p:grpSpPr>
            <a:xfrm>
              <a:off x="87837" y="2815545"/>
              <a:ext cx="336753" cy="3341132"/>
              <a:chOff x="87837" y="2815545"/>
              <a:chExt cx="336753" cy="3341132"/>
            </a:xfrm>
          </p:grpSpPr>
          <p:sp>
            <p:nvSpPr>
              <p:cNvPr id="156" name="TextBox 155"/>
              <p:cNvSpPr txBox="1"/>
              <p:nvPr/>
            </p:nvSpPr>
            <p:spPr>
              <a:xfrm>
                <a:off x="113237" y="2815545"/>
                <a:ext cx="3113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Symbol" charset="2"/>
                    <a:cs typeface="Symbol" charset="2"/>
                  </a:rPr>
                  <a:t>r</a:t>
                </a:r>
              </a:p>
            </p:txBody>
          </p:sp>
          <p:sp>
            <p:nvSpPr>
              <p:cNvPr id="157" name="TextBox 156"/>
              <p:cNvSpPr txBox="1"/>
              <p:nvPr/>
            </p:nvSpPr>
            <p:spPr>
              <a:xfrm>
                <a:off x="100537" y="3234645"/>
                <a:ext cx="311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Symbol" charset="2"/>
                    <a:cs typeface="Symbol" charset="2"/>
                  </a:rPr>
                  <a:t>r</a:t>
                </a:r>
              </a:p>
            </p:txBody>
          </p:sp>
          <p:sp>
            <p:nvSpPr>
              <p:cNvPr id="158" name="TextBox 157"/>
              <p:cNvSpPr txBox="1"/>
              <p:nvPr/>
            </p:nvSpPr>
            <p:spPr>
              <a:xfrm>
                <a:off x="100537" y="3869645"/>
                <a:ext cx="311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Symbol" charset="2"/>
                    <a:cs typeface="Symbol" charset="2"/>
                  </a:rPr>
                  <a:t>r</a:t>
                </a:r>
              </a:p>
            </p:txBody>
          </p:sp>
          <p:sp>
            <p:nvSpPr>
              <p:cNvPr id="159" name="TextBox 158"/>
              <p:cNvSpPr txBox="1"/>
              <p:nvPr/>
            </p:nvSpPr>
            <p:spPr>
              <a:xfrm>
                <a:off x="87837" y="4644345"/>
                <a:ext cx="311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Symbol" charset="2"/>
                    <a:cs typeface="Symbol" charset="2"/>
                  </a:rPr>
                  <a:t>r</a:t>
                </a: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87837" y="5787345"/>
                <a:ext cx="311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Symbol" charset="2"/>
                    <a:cs typeface="Symbol" charset="2"/>
                  </a:rPr>
                  <a:t>r</a:t>
                </a:r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557737" y="2815545"/>
              <a:ext cx="336753" cy="3341132"/>
              <a:chOff x="87837" y="2815545"/>
              <a:chExt cx="336753" cy="3341132"/>
            </a:xfrm>
          </p:grpSpPr>
          <p:sp>
            <p:nvSpPr>
              <p:cNvPr id="151" name="TextBox 150"/>
              <p:cNvSpPr txBox="1"/>
              <p:nvPr/>
            </p:nvSpPr>
            <p:spPr>
              <a:xfrm>
                <a:off x="113237" y="2815545"/>
                <a:ext cx="3113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Symbol" charset="2"/>
                    <a:cs typeface="Symbol" charset="2"/>
                  </a:rPr>
                  <a:t>r</a:t>
                </a:r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100537" y="3234645"/>
                <a:ext cx="311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Symbol" charset="2"/>
                    <a:cs typeface="Symbol" charset="2"/>
                  </a:rPr>
                  <a:t>r</a:t>
                </a:r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100537" y="3869645"/>
                <a:ext cx="311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Symbol" charset="2"/>
                    <a:cs typeface="Symbol" charset="2"/>
                  </a:rPr>
                  <a:t>r</a:t>
                </a: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87837" y="4644345"/>
                <a:ext cx="311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Symbol" charset="2"/>
                    <a:cs typeface="Symbol" charset="2"/>
                  </a:rPr>
                  <a:t>r</a:t>
                </a:r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87837" y="5787345"/>
                <a:ext cx="311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Symbol" charset="2"/>
                    <a:cs typeface="Symbol" charset="2"/>
                  </a:rPr>
                  <a:t>r</a:t>
                </a:r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976837" y="2815545"/>
              <a:ext cx="336753" cy="3341132"/>
              <a:chOff x="87837" y="2815545"/>
              <a:chExt cx="336753" cy="3341132"/>
            </a:xfrm>
          </p:grpSpPr>
          <p:sp>
            <p:nvSpPr>
              <p:cNvPr id="146" name="TextBox 145"/>
              <p:cNvSpPr txBox="1"/>
              <p:nvPr/>
            </p:nvSpPr>
            <p:spPr>
              <a:xfrm>
                <a:off x="113237" y="2815545"/>
                <a:ext cx="3113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Symbol" charset="2"/>
                    <a:cs typeface="Symbol" charset="2"/>
                  </a:rPr>
                  <a:t>r</a:t>
                </a: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100537" y="3234645"/>
                <a:ext cx="311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Symbol" charset="2"/>
                    <a:cs typeface="Symbol" charset="2"/>
                  </a:rPr>
                  <a:t>r</a:t>
                </a: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100537" y="3869645"/>
                <a:ext cx="311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Symbol" charset="2"/>
                    <a:cs typeface="Symbol" charset="2"/>
                  </a:rPr>
                  <a:t>r</a:t>
                </a:r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87837" y="4644345"/>
                <a:ext cx="311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Symbol" charset="2"/>
                    <a:cs typeface="Symbol" charset="2"/>
                  </a:rPr>
                  <a:t>r</a:t>
                </a: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87837" y="5787345"/>
                <a:ext cx="311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Symbol" charset="2"/>
                    <a:cs typeface="Symbol" charset="2"/>
                  </a:rPr>
                  <a:t>r</a:t>
                </a:r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>
              <a:off x="1421337" y="2815545"/>
              <a:ext cx="336753" cy="3341132"/>
              <a:chOff x="87837" y="2815545"/>
              <a:chExt cx="336753" cy="3341132"/>
            </a:xfrm>
          </p:grpSpPr>
          <p:sp>
            <p:nvSpPr>
              <p:cNvPr id="141" name="TextBox 140"/>
              <p:cNvSpPr txBox="1"/>
              <p:nvPr/>
            </p:nvSpPr>
            <p:spPr>
              <a:xfrm>
                <a:off x="113237" y="2815545"/>
                <a:ext cx="3113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Symbol" charset="2"/>
                    <a:cs typeface="Symbol" charset="2"/>
                  </a:rPr>
                  <a:t>r</a:t>
                </a:r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100537" y="3234645"/>
                <a:ext cx="311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Symbol" charset="2"/>
                    <a:cs typeface="Symbol" charset="2"/>
                  </a:rPr>
                  <a:t>r</a:t>
                </a:r>
              </a:p>
            </p:txBody>
          </p:sp>
          <p:sp>
            <p:nvSpPr>
              <p:cNvPr id="143" name="TextBox 142"/>
              <p:cNvSpPr txBox="1"/>
              <p:nvPr/>
            </p:nvSpPr>
            <p:spPr>
              <a:xfrm>
                <a:off x="100537" y="3869645"/>
                <a:ext cx="311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Symbol" charset="2"/>
                    <a:cs typeface="Symbol" charset="2"/>
                  </a:rPr>
                  <a:t>r</a:t>
                </a:r>
              </a:p>
            </p:txBody>
          </p:sp>
          <p:sp>
            <p:nvSpPr>
              <p:cNvPr id="144" name="TextBox 143"/>
              <p:cNvSpPr txBox="1"/>
              <p:nvPr/>
            </p:nvSpPr>
            <p:spPr>
              <a:xfrm>
                <a:off x="87837" y="4644345"/>
                <a:ext cx="311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Symbol" charset="2"/>
                    <a:cs typeface="Symbol" charset="2"/>
                  </a:rPr>
                  <a:t>r</a:t>
                </a:r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87837" y="5787345"/>
                <a:ext cx="311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Symbol" charset="2"/>
                    <a:cs typeface="Symbol" charset="2"/>
                  </a:rPr>
                  <a:t>r</a:t>
                </a:r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>
              <a:off x="1891237" y="2815545"/>
              <a:ext cx="336753" cy="3341132"/>
              <a:chOff x="87837" y="2815545"/>
              <a:chExt cx="336753" cy="3341132"/>
            </a:xfrm>
          </p:grpSpPr>
          <p:sp>
            <p:nvSpPr>
              <p:cNvPr id="136" name="TextBox 135"/>
              <p:cNvSpPr txBox="1"/>
              <p:nvPr/>
            </p:nvSpPr>
            <p:spPr>
              <a:xfrm>
                <a:off x="113237" y="2815545"/>
                <a:ext cx="3113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Symbol" charset="2"/>
                    <a:cs typeface="Symbol" charset="2"/>
                  </a:rPr>
                  <a:t>r</a:t>
                </a: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100537" y="3234645"/>
                <a:ext cx="311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Symbol" charset="2"/>
                    <a:cs typeface="Symbol" charset="2"/>
                  </a:rPr>
                  <a:t>r</a:t>
                </a:r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100537" y="3869645"/>
                <a:ext cx="311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Symbol" charset="2"/>
                    <a:cs typeface="Symbol" charset="2"/>
                  </a:rPr>
                  <a:t>r</a:t>
                </a:r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87837" y="4644345"/>
                <a:ext cx="311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Symbol" charset="2"/>
                    <a:cs typeface="Symbol" charset="2"/>
                  </a:rPr>
                  <a:t>r</a:t>
                </a:r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87837" y="5787345"/>
                <a:ext cx="311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Symbol" charset="2"/>
                    <a:cs typeface="Symbol" charset="2"/>
                  </a:rPr>
                  <a:t>r</a:t>
                </a:r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2323037" y="2815545"/>
              <a:ext cx="336753" cy="3341132"/>
              <a:chOff x="87837" y="2815545"/>
              <a:chExt cx="336753" cy="3341132"/>
            </a:xfrm>
          </p:grpSpPr>
          <p:sp>
            <p:nvSpPr>
              <p:cNvPr id="131" name="TextBox 130"/>
              <p:cNvSpPr txBox="1"/>
              <p:nvPr/>
            </p:nvSpPr>
            <p:spPr>
              <a:xfrm>
                <a:off x="113237" y="2815545"/>
                <a:ext cx="3113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Symbol" charset="2"/>
                    <a:cs typeface="Symbol" charset="2"/>
                  </a:rPr>
                  <a:t>r</a:t>
                </a: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100537" y="3234645"/>
                <a:ext cx="311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Symbol" charset="2"/>
                    <a:cs typeface="Symbol" charset="2"/>
                  </a:rPr>
                  <a:t>r</a:t>
                </a: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100537" y="3869645"/>
                <a:ext cx="311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Symbol" charset="2"/>
                    <a:cs typeface="Symbol" charset="2"/>
                  </a:rPr>
                  <a:t>r</a:t>
                </a: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87837" y="4644345"/>
                <a:ext cx="311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Symbol" charset="2"/>
                    <a:cs typeface="Symbol" charset="2"/>
                  </a:rPr>
                  <a:t>r</a:t>
                </a: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87837" y="5787345"/>
                <a:ext cx="311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Symbol" charset="2"/>
                    <a:cs typeface="Symbol" charset="2"/>
                  </a:rPr>
                  <a:t>r</a:t>
                </a:r>
              </a:p>
            </p:txBody>
          </p:sp>
        </p:grpSp>
      </p:grpSp>
      <p:grpSp>
        <p:nvGrpSpPr>
          <p:cNvPr id="162" name="Group 161"/>
          <p:cNvGrpSpPr/>
          <p:nvPr/>
        </p:nvGrpSpPr>
        <p:grpSpPr>
          <a:xfrm>
            <a:off x="7072839" y="2815545"/>
            <a:ext cx="336753" cy="3341132"/>
            <a:chOff x="87837" y="2815545"/>
            <a:chExt cx="336752" cy="3341132"/>
          </a:xfrm>
        </p:grpSpPr>
        <p:sp>
          <p:nvSpPr>
            <p:cNvPr id="193" name="TextBox 192"/>
            <p:cNvSpPr txBox="1"/>
            <p:nvPr/>
          </p:nvSpPr>
          <p:spPr>
            <a:xfrm>
              <a:off x="113237" y="2815545"/>
              <a:ext cx="31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r</a:t>
              </a: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100537" y="3234645"/>
              <a:ext cx="31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r</a:t>
              </a: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100537" y="3869645"/>
              <a:ext cx="31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r</a:t>
              </a: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87837" y="4644345"/>
              <a:ext cx="31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r</a:t>
              </a: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87837" y="5787345"/>
              <a:ext cx="31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r</a:t>
              </a:r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7542740" y="2815545"/>
            <a:ext cx="336753" cy="3341132"/>
            <a:chOff x="87837" y="2815545"/>
            <a:chExt cx="336752" cy="3341132"/>
          </a:xfrm>
        </p:grpSpPr>
        <p:sp>
          <p:nvSpPr>
            <p:cNvPr id="188" name="TextBox 187"/>
            <p:cNvSpPr txBox="1"/>
            <p:nvPr/>
          </p:nvSpPr>
          <p:spPr>
            <a:xfrm>
              <a:off x="113237" y="2815545"/>
              <a:ext cx="31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r</a:t>
              </a: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100537" y="3234645"/>
              <a:ext cx="31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r</a:t>
              </a: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100537" y="3869645"/>
              <a:ext cx="31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r</a:t>
              </a: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87837" y="4644345"/>
              <a:ext cx="31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r</a:t>
              </a: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87837" y="5787345"/>
              <a:ext cx="31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r</a:t>
              </a: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7961841" y="2815545"/>
            <a:ext cx="336753" cy="3341132"/>
            <a:chOff x="87837" y="2815545"/>
            <a:chExt cx="336752" cy="3341132"/>
          </a:xfrm>
        </p:grpSpPr>
        <p:sp>
          <p:nvSpPr>
            <p:cNvPr id="183" name="TextBox 182"/>
            <p:cNvSpPr txBox="1"/>
            <p:nvPr/>
          </p:nvSpPr>
          <p:spPr>
            <a:xfrm>
              <a:off x="113237" y="2815545"/>
              <a:ext cx="31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r</a:t>
              </a: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100537" y="3234645"/>
              <a:ext cx="31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r</a:t>
              </a: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100537" y="3869645"/>
              <a:ext cx="31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r</a:t>
              </a: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87837" y="4644345"/>
              <a:ext cx="31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r</a:t>
              </a: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87837" y="5787345"/>
              <a:ext cx="31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r</a:t>
              </a: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8406339" y="2815545"/>
            <a:ext cx="336753" cy="3341132"/>
            <a:chOff x="87837" y="2815545"/>
            <a:chExt cx="336752" cy="3341132"/>
          </a:xfrm>
        </p:grpSpPr>
        <p:sp>
          <p:nvSpPr>
            <p:cNvPr id="178" name="TextBox 177"/>
            <p:cNvSpPr txBox="1"/>
            <p:nvPr/>
          </p:nvSpPr>
          <p:spPr>
            <a:xfrm>
              <a:off x="113237" y="2815545"/>
              <a:ext cx="31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r</a:t>
              </a: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100537" y="3234645"/>
              <a:ext cx="31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r</a:t>
              </a: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100537" y="3869645"/>
              <a:ext cx="31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r</a:t>
              </a: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87837" y="4644345"/>
              <a:ext cx="31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r</a:t>
              </a: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87837" y="5787345"/>
              <a:ext cx="31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r</a:t>
              </a: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8876241" y="2815545"/>
            <a:ext cx="336753" cy="3341132"/>
            <a:chOff x="87837" y="2815545"/>
            <a:chExt cx="336752" cy="3341132"/>
          </a:xfrm>
        </p:grpSpPr>
        <p:sp>
          <p:nvSpPr>
            <p:cNvPr id="173" name="TextBox 172"/>
            <p:cNvSpPr txBox="1"/>
            <p:nvPr/>
          </p:nvSpPr>
          <p:spPr>
            <a:xfrm>
              <a:off x="113237" y="2815545"/>
              <a:ext cx="31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r</a:t>
              </a: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100537" y="3234645"/>
              <a:ext cx="31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r</a:t>
              </a: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100537" y="3869645"/>
              <a:ext cx="31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r</a:t>
              </a: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87837" y="4644345"/>
              <a:ext cx="31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r</a:t>
              </a: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87837" y="5787345"/>
              <a:ext cx="31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r</a:t>
              </a:r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9308040" y="2815545"/>
            <a:ext cx="336753" cy="3341132"/>
            <a:chOff x="87837" y="2815545"/>
            <a:chExt cx="336752" cy="3341132"/>
          </a:xfrm>
        </p:grpSpPr>
        <p:sp>
          <p:nvSpPr>
            <p:cNvPr id="168" name="TextBox 167"/>
            <p:cNvSpPr txBox="1"/>
            <p:nvPr/>
          </p:nvSpPr>
          <p:spPr>
            <a:xfrm>
              <a:off x="113237" y="2815545"/>
              <a:ext cx="31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r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100537" y="3234645"/>
              <a:ext cx="31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r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100537" y="3869645"/>
              <a:ext cx="31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r</a:t>
              </a: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87837" y="4644345"/>
              <a:ext cx="31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r</a:t>
              </a: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87837" y="5787345"/>
              <a:ext cx="31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r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478754" y="2867379"/>
            <a:ext cx="3227346" cy="3619500"/>
            <a:chOff x="2286000" y="2867377"/>
            <a:chExt cx="3227346" cy="3619500"/>
          </a:xfrm>
        </p:grpSpPr>
        <p:grpSp>
          <p:nvGrpSpPr>
            <p:cNvPr id="48" name="Group 47"/>
            <p:cNvGrpSpPr/>
            <p:nvPr/>
          </p:nvGrpSpPr>
          <p:grpSpPr>
            <a:xfrm>
              <a:off x="2286000" y="2867377"/>
              <a:ext cx="1371614" cy="3619500"/>
              <a:chOff x="457214" y="2867377"/>
              <a:chExt cx="1371614" cy="3619500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457214" y="2867377"/>
                <a:ext cx="0" cy="36195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914428" y="2867377"/>
                <a:ext cx="0" cy="36195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371628" y="2867377"/>
                <a:ext cx="0" cy="36195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1828828" y="2867377"/>
                <a:ext cx="0" cy="36195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/>
            <p:cNvGrpSpPr/>
            <p:nvPr/>
          </p:nvGrpSpPr>
          <p:grpSpPr>
            <a:xfrm>
              <a:off x="4117864" y="2867377"/>
              <a:ext cx="1395482" cy="3619500"/>
              <a:chOff x="433346" y="2867377"/>
              <a:chExt cx="1395482" cy="3619500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>
                <a:off x="433346" y="2867377"/>
                <a:ext cx="0" cy="36195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914428" y="2867377"/>
                <a:ext cx="0" cy="36195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1371628" y="2867377"/>
                <a:ext cx="0" cy="36195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1828828" y="2867377"/>
                <a:ext cx="0" cy="36195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9" name="Group 208"/>
          <p:cNvGrpSpPr/>
          <p:nvPr/>
        </p:nvGrpSpPr>
        <p:grpSpPr>
          <a:xfrm>
            <a:off x="9831759" y="2814559"/>
            <a:ext cx="336753" cy="3341132"/>
            <a:chOff x="87837" y="2815545"/>
            <a:chExt cx="336752" cy="3341132"/>
          </a:xfrm>
        </p:grpSpPr>
        <p:sp>
          <p:nvSpPr>
            <p:cNvPr id="210" name="TextBox 209"/>
            <p:cNvSpPr txBox="1"/>
            <p:nvPr/>
          </p:nvSpPr>
          <p:spPr>
            <a:xfrm>
              <a:off x="113237" y="2815545"/>
              <a:ext cx="31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r</a:t>
              </a:r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100537" y="3234645"/>
              <a:ext cx="31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r</a:t>
              </a:r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100537" y="3869645"/>
              <a:ext cx="31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r</a:t>
              </a:r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87837" y="4644345"/>
              <a:ext cx="31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r</a:t>
              </a:r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87837" y="5787345"/>
              <a:ext cx="31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r</a:t>
              </a:r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10288959" y="2814559"/>
            <a:ext cx="336753" cy="3341132"/>
            <a:chOff x="87837" y="2815545"/>
            <a:chExt cx="336752" cy="3341132"/>
          </a:xfrm>
        </p:grpSpPr>
        <p:sp>
          <p:nvSpPr>
            <p:cNvPr id="216" name="TextBox 215"/>
            <p:cNvSpPr txBox="1"/>
            <p:nvPr/>
          </p:nvSpPr>
          <p:spPr>
            <a:xfrm>
              <a:off x="113237" y="2815545"/>
              <a:ext cx="31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r</a:t>
              </a:r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100537" y="3234645"/>
              <a:ext cx="31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r</a:t>
              </a: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100537" y="3869645"/>
              <a:ext cx="31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r</a:t>
              </a:r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87837" y="4644345"/>
              <a:ext cx="31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r</a:t>
              </a: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87837" y="5787345"/>
              <a:ext cx="31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r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4E10230-D11A-024F-B83F-2883BEE2352F}"/>
              </a:ext>
            </a:extLst>
          </p:cNvPr>
          <p:cNvSpPr txBox="1"/>
          <p:nvPr/>
        </p:nvSpPr>
        <p:spPr>
          <a:xfrm>
            <a:off x="782733" y="575996"/>
            <a:ext cx="4057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obtained from processing and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analysis of the AEM data - </a:t>
            </a:r>
          </a:p>
        </p:txBody>
      </p:sp>
    </p:spTree>
    <p:extLst>
      <p:ext uri="{BB962C8B-B14F-4D97-AF65-F5344CB8AC3E}">
        <p14:creationId xmlns:p14="http://schemas.microsoft.com/office/powerpoint/2010/main" val="281332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D78C95-8562-3A43-B147-463F45A03E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1733" y="1829835"/>
            <a:ext cx="9040337" cy="3769447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2D2F4E0-17DE-EB42-BA28-90570DF709BD}"/>
              </a:ext>
            </a:extLst>
          </p:cNvPr>
          <p:cNvCxnSpPr>
            <a:cxnSpLocks/>
          </p:cNvCxnSpPr>
          <p:nvPr/>
        </p:nvCxnSpPr>
        <p:spPr>
          <a:xfrm>
            <a:off x="2006062" y="2012655"/>
            <a:ext cx="0" cy="3010890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7019B93-A723-0E48-BB51-D7EE2A5E001F}"/>
              </a:ext>
            </a:extLst>
          </p:cNvPr>
          <p:cNvSpPr txBox="1"/>
          <p:nvPr/>
        </p:nvSpPr>
        <p:spPr>
          <a:xfrm>
            <a:off x="1578264" y="3239785"/>
            <a:ext cx="430887" cy="76848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 km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6A50850-EB86-3E45-8CCC-3F50687E974E}"/>
              </a:ext>
            </a:extLst>
          </p:cNvPr>
          <p:cNvCxnSpPr>
            <a:cxnSpLocks/>
          </p:cNvCxnSpPr>
          <p:nvPr/>
        </p:nvCxnSpPr>
        <p:spPr>
          <a:xfrm flipH="1">
            <a:off x="2204400" y="5927563"/>
            <a:ext cx="7486691" cy="0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5F2A7E8-1FD3-BC40-AF1F-6930D2E7E764}"/>
              </a:ext>
            </a:extLst>
          </p:cNvPr>
          <p:cNvSpPr txBox="1"/>
          <p:nvPr/>
        </p:nvSpPr>
        <p:spPr>
          <a:xfrm rot="5400000">
            <a:off x="5880557" y="5738744"/>
            <a:ext cx="430887" cy="76848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45 km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518658-B7D4-054C-84DE-D99454506799}"/>
              </a:ext>
            </a:extLst>
          </p:cNvPr>
          <p:cNvSpPr txBox="1"/>
          <p:nvPr/>
        </p:nvSpPr>
        <p:spPr>
          <a:xfrm>
            <a:off x="419766" y="264319"/>
            <a:ext cx="1138427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3D Resistivity Model from Butte County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SkyTEM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data – 800 line km acquired December 2018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Processed/Inverted by Aqua Geo Frameworks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 colors (reds) correspond to the presence of sands and gravel; cool colors (blues) to clay-rich packages.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3FD9BE-ACB5-D549-9C87-09458D91390F}"/>
              </a:ext>
            </a:extLst>
          </p:cNvPr>
          <p:cNvSpPr txBox="1"/>
          <p:nvPr/>
        </p:nvSpPr>
        <p:spPr>
          <a:xfrm>
            <a:off x="7609845" y="5614913"/>
            <a:ext cx="2946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Leapfrog software provided by Seequent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82DAB4-97E0-144D-B0E5-3C8F48976786}"/>
              </a:ext>
            </a:extLst>
          </p:cNvPr>
          <p:cNvSpPr txBox="1"/>
          <p:nvPr/>
        </p:nvSpPr>
        <p:spPr>
          <a:xfrm>
            <a:off x="92540" y="5938973"/>
            <a:ext cx="42237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Depth of Investigation: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eastern area 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SkyTEM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312): 236 m - 338 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western area 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SkyTEM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304): 196 m - 321 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04721D-92FC-A24C-87C1-F7B175556D8A}"/>
              </a:ext>
            </a:extLst>
          </p:cNvPr>
          <p:cNvSpPr txBox="1"/>
          <p:nvPr/>
        </p:nvSpPr>
        <p:spPr>
          <a:xfrm>
            <a:off x="4766431" y="6374081"/>
            <a:ext cx="7471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Resolution: horizontal, ~ 60 m along flight lines; vertical, meters to 10s of meters</a:t>
            </a:r>
          </a:p>
        </p:txBody>
      </p:sp>
    </p:spTree>
    <p:extLst>
      <p:ext uri="{BB962C8B-B14F-4D97-AF65-F5344CB8AC3E}">
        <p14:creationId xmlns:p14="http://schemas.microsoft.com/office/powerpoint/2010/main" val="351518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6354" y="952500"/>
            <a:ext cx="8789586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1) Engage with local agency to identify groundwater management questions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	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2) Develop the Data Management System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 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3) Compile existing data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 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4) Design the AEM survey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5) Acquire the AEM data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6) Analyze the AEM data to obtain the resistivity model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 </a:t>
            </a:r>
          </a:p>
          <a:p>
            <a:r>
              <a:rPr lang="en-US" sz="2000" dirty="0">
                <a:latin typeface="Arial"/>
                <a:cs typeface="Arial"/>
              </a:rPr>
              <a:t>7) Interpret the resistivity models to extract the needed information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8) Integrate all data to generate the conceptual model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9) Answer the management questions, acknowledging uncertainty.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 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48770" y="244614"/>
            <a:ext cx="19564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GAP Workflow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866618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810000" y="185944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  <a:p>
            <a:pPr>
              <a:spcBef>
                <a:spcPct val="0"/>
              </a:spcBef>
              <a:defRPr/>
            </a:pPr>
            <a:endParaRPr lang="en-US" dirty="0">
              <a:solidFill>
                <a:srgbClr val="000000"/>
              </a:solidFill>
              <a:latin typeface="Arial"/>
              <a:ea typeface="MS PGothic" charset="0"/>
              <a:cs typeface="ＭＳ Ｐゴシック"/>
            </a:endParaRPr>
          </a:p>
          <a:p>
            <a:pPr>
              <a:spcBef>
                <a:spcPct val="0"/>
              </a:spcBef>
            </a:pPr>
            <a:endParaRPr lang="en-US" dirty="0">
              <a:solidFill>
                <a:srgbClr val="000000"/>
              </a:solidFill>
              <a:latin typeface="Arial"/>
              <a:ea typeface="MS PGothic" charset="0"/>
              <a:cs typeface="ＭＳ Ｐゴシック"/>
            </a:endParaRPr>
          </a:p>
          <a:p>
            <a:pPr>
              <a:spcBef>
                <a:spcPct val="0"/>
              </a:spcBef>
            </a:pPr>
            <a:endParaRPr lang="en-US" dirty="0">
              <a:solidFill>
                <a:srgbClr val="000000"/>
              </a:solidFill>
              <a:latin typeface="Arial"/>
              <a:ea typeface="MS PGothic" charset="0"/>
              <a:cs typeface="ＭＳ Ｐゴシック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2867377"/>
            <a:ext cx="9144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524000" y="3184877"/>
            <a:ext cx="9144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524000" y="3769077"/>
            <a:ext cx="9144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524014" y="4459108"/>
            <a:ext cx="9144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524014" y="5381977"/>
            <a:ext cx="9144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524000" y="6486877"/>
            <a:ext cx="9144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36728" y="2867379"/>
            <a:ext cx="0" cy="36195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1981214" y="2867379"/>
            <a:ext cx="1371614" cy="3619500"/>
            <a:chOff x="457214" y="2867377"/>
            <a:chExt cx="1371614" cy="361950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457214" y="2867377"/>
              <a:ext cx="0" cy="36195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914428" y="2867377"/>
              <a:ext cx="0" cy="36195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371628" y="2867377"/>
              <a:ext cx="0" cy="36195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828828" y="2867377"/>
              <a:ext cx="0" cy="36195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3810000" y="2867379"/>
            <a:ext cx="3227346" cy="3619500"/>
            <a:chOff x="2286000" y="2867377"/>
            <a:chExt cx="3227346" cy="3619500"/>
          </a:xfrm>
        </p:grpSpPr>
        <p:grpSp>
          <p:nvGrpSpPr>
            <p:cNvPr id="37" name="Group 36"/>
            <p:cNvGrpSpPr/>
            <p:nvPr/>
          </p:nvGrpSpPr>
          <p:grpSpPr>
            <a:xfrm>
              <a:off x="2286000" y="2867377"/>
              <a:ext cx="1371614" cy="3619500"/>
              <a:chOff x="457214" y="2867377"/>
              <a:chExt cx="1371614" cy="3619500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457214" y="2867377"/>
                <a:ext cx="0" cy="36195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914428" y="2867377"/>
                <a:ext cx="0" cy="36195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371628" y="2867377"/>
                <a:ext cx="0" cy="36195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1828828" y="2867377"/>
                <a:ext cx="0" cy="36195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4117864" y="2867377"/>
              <a:ext cx="1395482" cy="3619500"/>
              <a:chOff x="433346" y="2867377"/>
              <a:chExt cx="1395482" cy="3619500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433346" y="2867377"/>
                <a:ext cx="0" cy="36195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914428" y="2867377"/>
                <a:ext cx="0" cy="36195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1371628" y="2867377"/>
                <a:ext cx="0" cy="36195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1828828" y="2867377"/>
                <a:ext cx="0" cy="36195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" name="Group 46"/>
          <p:cNvGrpSpPr/>
          <p:nvPr/>
        </p:nvGrpSpPr>
        <p:grpSpPr>
          <a:xfrm>
            <a:off x="7478754" y="2867379"/>
            <a:ext cx="3227346" cy="3619500"/>
            <a:chOff x="2286000" y="2867377"/>
            <a:chExt cx="3227346" cy="3619500"/>
          </a:xfrm>
        </p:grpSpPr>
        <p:grpSp>
          <p:nvGrpSpPr>
            <p:cNvPr id="48" name="Group 47"/>
            <p:cNvGrpSpPr/>
            <p:nvPr/>
          </p:nvGrpSpPr>
          <p:grpSpPr>
            <a:xfrm>
              <a:off x="2286000" y="2867377"/>
              <a:ext cx="1371614" cy="3619500"/>
              <a:chOff x="457214" y="2867377"/>
              <a:chExt cx="1371614" cy="3619500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457214" y="2867377"/>
                <a:ext cx="0" cy="36195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914428" y="2867377"/>
                <a:ext cx="0" cy="36195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371628" y="2867377"/>
                <a:ext cx="0" cy="36195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1828828" y="2867377"/>
                <a:ext cx="0" cy="36195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/>
            <p:cNvGrpSpPr/>
            <p:nvPr/>
          </p:nvGrpSpPr>
          <p:grpSpPr>
            <a:xfrm>
              <a:off x="4117864" y="2867377"/>
              <a:ext cx="1395482" cy="3619500"/>
              <a:chOff x="433346" y="2867377"/>
              <a:chExt cx="1395482" cy="3619500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>
                <a:off x="433346" y="2867377"/>
                <a:ext cx="0" cy="36195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914428" y="2867377"/>
                <a:ext cx="0" cy="36195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1371628" y="2867377"/>
                <a:ext cx="0" cy="36195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1828828" y="2867377"/>
                <a:ext cx="0" cy="36195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TextBox 10"/>
          <p:cNvSpPr txBox="1"/>
          <p:nvPr/>
        </p:nvSpPr>
        <p:spPr>
          <a:xfrm>
            <a:off x="1694562" y="1551839"/>
            <a:ext cx="3417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Electrical Resistivity     Model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006705" y="1505650"/>
            <a:ext cx="311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Symbol" charset="2"/>
                <a:cs typeface="Symbol" charset="2"/>
              </a:rPr>
              <a:t>r</a:t>
            </a:r>
          </a:p>
        </p:txBody>
      </p:sp>
      <p:grpSp>
        <p:nvGrpSpPr>
          <p:cNvPr id="70" name="Group 4"/>
          <p:cNvGrpSpPr>
            <a:grpSpLocks/>
          </p:cNvGrpSpPr>
          <p:nvPr/>
        </p:nvGrpSpPr>
        <p:grpSpPr bwMode="auto">
          <a:xfrm>
            <a:off x="9863738" y="1727302"/>
            <a:ext cx="423331" cy="1049865"/>
            <a:chOff x="4511" y="470"/>
            <a:chExt cx="447" cy="834"/>
          </a:xfrm>
        </p:grpSpPr>
        <p:sp>
          <p:nvSpPr>
            <p:cNvPr id="71" name="Freeform 5"/>
            <p:cNvSpPr>
              <a:spLocks/>
            </p:cNvSpPr>
            <p:nvPr/>
          </p:nvSpPr>
          <p:spPr bwMode="auto">
            <a:xfrm>
              <a:off x="4728" y="470"/>
              <a:ext cx="41" cy="834"/>
            </a:xfrm>
            <a:custGeom>
              <a:avLst/>
              <a:gdLst>
                <a:gd name="T0" fmla="*/ 40 w 41"/>
                <a:gd name="T1" fmla="*/ 0 h 834"/>
                <a:gd name="T2" fmla="*/ 30 w 41"/>
                <a:gd name="T3" fmla="*/ 22 h 834"/>
                <a:gd name="T4" fmla="*/ 30 w 41"/>
                <a:gd name="T5" fmla="*/ 44 h 834"/>
                <a:gd name="T6" fmla="*/ 30 w 41"/>
                <a:gd name="T7" fmla="*/ 66 h 834"/>
                <a:gd name="T8" fmla="*/ 30 w 41"/>
                <a:gd name="T9" fmla="*/ 88 h 834"/>
                <a:gd name="T10" fmla="*/ 30 w 41"/>
                <a:gd name="T11" fmla="*/ 110 h 834"/>
                <a:gd name="T12" fmla="*/ 30 w 41"/>
                <a:gd name="T13" fmla="*/ 132 h 834"/>
                <a:gd name="T14" fmla="*/ 10 w 41"/>
                <a:gd name="T15" fmla="*/ 197 h 834"/>
                <a:gd name="T16" fmla="*/ 10 w 41"/>
                <a:gd name="T17" fmla="*/ 219 h 834"/>
                <a:gd name="T18" fmla="*/ 10 w 41"/>
                <a:gd name="T19" fmla="*/ 241 h 834"/>
                <a:gd name="T20" fmla="*/ 0 w 41"/>
                <a:gd name="T21" fmla="*/ 263 h 834"/>
                <a:gd name="T22" fmla="*/ 0 w 41"/>
                <a:gd name="T23" fmla="*/ 285 h 834"/>
                <a:gd name="T24" fmla="*/ 0 w 41"/>
                <a:gd name="T25" fmla="*/ 307 h 834"/>
                <a:gd name="T26" fmla="*/ 0 w 41"/>
                <a:gd name="T27" fmla="*/ 329 h 834"/>
                <a:gd name="T28" fmla="*/ 0 w 41"/>
                <a:gd name="T29" fmla="*/ 351 h 834"/>
                <a:gd name="T30" fmla="*/ 0 w 41"/>
                <a:gd name="T31" fmla="*/ 373 h 834"/>
                <a:gd name="T32" fmla="*/ 0 w 41"/>
                <a:gd name="T33" fmla="*/ 395 h 834"/>
                <a:gd name="T34" fmla="*/ 0 w 41"/>
                <a:gd name="T35" fmla="*/ 417 h 834"/>
                <a:gd name="T36" fmla="*/ 0 w 41"/>
                <a:gd name="T37" fmla="*/ 438 h 834"/>
                <a:gd name="T38" fmla="*/ 0 w 41"/>
                <a:gd name="T39" fmla="*/ 460 h 834"/>
                <a:gd name="T40" fmla="*/ 0 w 41"/>
                <a:gd name="T41" fmla="*/ 482 h 834"/>
                <a:gd name="T42" fmla="*/ 0 w 41"/>
                <a:gd name="T43" fmla="*/ 504 h 834"/>
                <a:gd name="T44" fmla="*/ 0 w 41"/>
                <a:gd name="T45" fmla="*/ 570 h 834"/>
                <a:gd name="T46" fmla="*/ 0 w 41"/>
                <a:gd name="T47" fmla="*/ 592 h 834"/>
                <a:gd name="T48" fmla="*/ 0 w 41"/>
                <a:gd name="T49" fmla="*/ 614 h 834"/>
                <a:gd name="T50" fmla="*/ 10 w 41"/>
                <a:gd name="T51" fmla="*/ 636 h 834"/>
                <a:gd name="T52" fmla="*/ 10 w 41"/>
                <a:gd name="T53" fmla="*/ 658 h 834"/>
                <a:gd name="T54" fmla="*/ 10 w 41"/>
                <a:gd name="T55" fmla="*/ 680 h 834"/>
                <a:gd name="T56" fmla="*/ 10 w 41"/>
                <a:gd name="T57" fmla="*/ 701 h 834"/>
                <a:gd name="T58" fmla="*/ 20 w 41"/>
                <a:gd name="T59" fmla="*/ 723 h 834"/>
                <a:gd name="T60" fmla="*/ 20 w 41"/>
                <a:gd name="T61" fmla="*/ 745 h 834"/>
                <a:gd name="T62" fmla="*/ 30 w 41"/>
                <a:gd name="T63" fmla="*/ 767 h 834"/>
                <a:gd name="T64" fmla="*/ 30 w 41"/>
                <a:gd name="T65" fmla="*/ 789 h 834"/>
                <a:gd name="T66" fmla="*/ 30 w 41"/>
                <a:gd name="T67" fmla="*/ 811 h 834"/>
                <a:gd name="T68" fmla="*/ 30 w 41"/>
                <a:gd name="T69" fmla="*/ 833 h 8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1"/>
                <a:gd name="T106" fmla="*/ 0 h 834"/>
                <a:gd name="T107" fmla="*/ 41 w 41"/>
                <a:gd name="T108" fmla="*/ 834 h 83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1" h="834">
                  <a:moveTo>
                    <a:pt x="40" y="0"/>
                  </a:moveTo>
                  <a:lnTo>
                    <a:pt x="30" y="22"/>
                  </a:lnTo>
                  <a:lnTo>
                    <a:pt x="30" y="44"/>
                  </a:lnTo>
                  <a:lnTo>
                    <a:pt x="30" y="66"/>
                  </a:lnTo>
                  <a:lnTo>
                    <a:pt x="30" y="88"/>
                  </a:lnTo>
                  <a:lnTo>
                    <a:pt x="30" y="110"/>
                  </a:lnTo>
                  <a:lnTo>
                    <a:pt x="30" y="132"/>
                  </a:lnTo>
                  <a:lnTo>
                    <a:pt x="10" y="197"/>
                  </a:lnTo>
                  <a:lnTo>
                    <a:pt x="10" y="219"/>
                  </a:lnTo>
                  <a:lnTo>
                    <a:pt x="10" y="241"/>
                  </a:lnTo>
                  <a:lnTo>
                    <a:pt x="0" y="263"/>
                  </a:lnTo>
                  <a:lnTo>
                    <a:pt x="0" y="285"/>
                  </a:lnTo>
                  <a:lnTo>
                    <a:pt x="0" y="307"/>
                  </a:lnTo>
                  <a:lnTo>
                    <a:pt x="0" y="329"/>
                  </a:lnTo>
                  <a:lnTo>
                    <a:pt x="0" y="351"/>
                  </a:lnTo>
                  <a:lnTo>
                    <a:pt x="0" y="373"/>
                  </a:lnTo>
                  <a:lnTo>
                    <a:pt x="0" y="395"/>
                  </a:lnTo>
                  <a:lnTo>
                    <a:pt x="0" y="417"/>
                  </a:lnTo>
                  <a:lnTo>
                    <a:pt x="0" y="438"/>
                  </a:lnTo>
                  <a:lnTo>
                    <a:pt x="0" y="460"/>
                  </a:lnTo>
                  <a:lnTo>
                    <a:pt x="0" y="482"/>
                  </a:lnTo>
                  <a:lnTo>
                    <a:pt x="0" y="504"/>
                  </a:lnTo>
                  <a:lnTo>
                    <a:pt x="0" y="570"/>
                  </a:lnTo>
                  <a:lnTo>
                    <a:pt x="0" y="592"/>
                  </a:lnTo>
                  <a:lnTo>
                    <a:pt x="0" y="614"/>
                  </a:lnTo>
                  <a:lnTo>
                    <a:pt x="10" y="636"/>
                  </a:lnTo>
                  <a:lnTo>
                    <a:pt x="10" y="658"/>
                  </a:lnTo>
                  <a:lnTo>
                    <a:pt x="10" y="680"/>
                  </a:lnTo>
                  <a:lnTo>
                    <a:pt x="10" y="701"/>
                  </a:lnTo>
                  <a:lnTo>
                    <a:pt x="20" y="723"/>
                  </a:lnTo>
                  <a:lnTo>
                    <a:pt x="20" y="745"/>
                  </a:lnTo>
                  <a:lnTo>
                    <a:pt x="30" y="767"/>
                  </a:lnTo>
                  <a:lnTo>
                    <a:pt x="30" y="789"/>
                  </a:lnTo>
                  <a:lnTo>
                    <a:pt x="30" y="811"/>
                  </a:lnTo>
                  <a:lnTo>
                    <a:pt x="30" y="833"/>
                  </a:lnTo>
                </a:path>
              </a:pathLst>
            </a:custGeom>
            <a:noFill/>
            <a:ln w="76200" cap="rnd">
              <a:solidFill>
                <a:srgbClr val="00AE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72" name="Freeform 6"/>
            <p:cNvSpPr>
              <a:spLocks/>
            </p:cNvSpPr>
            <p:nvPr/>
          </p:nvSpPr>
          <p:spPr bwMode="auto">
            <a:xfrm>
              <a:off x="4560" y="470"/>
              <a:ext cx="209" cy="361"/>
            </a:xfrm>
            <a:custGeom>
              <a:avLst/>
              <a:gdLst>
                <a:gd name="T0" fmla="*/ 208 w 209"/>
                <a:gd name="T1" fmla="*/ 0 h 361"/>
                <a:gd name="T2" fmla="*/ 184 w 209"/>
                <a:gd name="T3" fmla="*/ 64 h 361"/>
                <a:gd name="T4" fmla="*/ 171 w 209"/>
                <a:gd name="T5" fmla="*/ 106 h 361"/>
                <a:gd name="T6" fmla="*/ 159 w 209"/>
                <a:gd name="T7" fmla="*/ 148 h 361"/>
                <a:gd name="T8" fmla="*/ 147 w 209"/>
                <a:gd name="T9" fmla="*/ 191 h 361"/>
                <a:gd name="T10" fmla="*/ 122 w 209"/>
                <a:gd name="T11" fmla="*/ 212 h 361"/>
                <a:gd name="T12" fmla="*/ 122 w 209"/>
                <a:gd name="T13" fmla="*/ 254 h 361"/>
                <a:gd name="T14" fmla="*/ 98 w 209"/>
                <a:gd name="T15" fmla="*/ 275 h 361"/>
                <a:gd name="T16" fmla="*/ 86 w 209"/>
                <a:gd name="T17" fmla="*/ 318 h 361"/>
                <a:gd name="T18" fmla="*/ 61 w 209"/>
                <a:gd name="T19" fmla="*/ 339 h 361"/>
                <a:gd name="T20" fmla="*/ 37 w 209"/>
                <a:gd name="T21" fmla="*/ 360 h 361"/>
                <a:gd name="T22" fmla="*/ 0 w 209"/>
                <a:gd name="T23" fmla="*/ 339 h 3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9"/>
                <a:gd name="T37" fmla="*/ 0 h 361"/>
                <a:gd name="T38" fmla="*/ 209 w 209"/>
                <a:gd name="T39" fmla="*/ 361 h 36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9" h="361">
                  <a:moveTo>
                    <a:pt x="208" y="0"/>
                  </a:moveTo>
                  <a:lnTo>
                    <a:pt x="184" y="64"/>
                  </a:lnTo>
                  <a:lnTo>
                    <a:pt x="171" y="106"/>
                  </a:lnTo>
                  <a:lnTo>
                    <a:pt x="159" y="148"/>
                  </a:lnTo>
                  <a:lnTo>
                    <a:pt x="147" y="191"/>
                  </a:lnTo>
                  <a:lnTo>
                    <a:pt x="122" y="212"/>
                  </a:lnTo>
                  <a:lnTo>
                    <a:pt x="122" y="254"/>
                  </a:lnTo>
                  <a:lnTo>
                    <a:pt x="98" y="275"/>
                  </a:lnTo>
                  <a:lnTo>
                    <a:pt x="86" y="318"/>
                  </a:lnTo>
                  <a:lnTo>
                    <a:pt x="61" y="339"/>
                  </a:lnTo>
                  <a:lnTo>
                    <a:pt x="37" y="360"/>
                  </a:lnTo>
                  <a:lnTo>
                    <a:pt x="0" y="339"/>
                  </a:lnTo>
                </a:path>
              </a:pathLst>
            </a:custGeom>
            <a:noFill/>
            <a:ln w="76200" cap="rnd">
              <a:solidFill>
                <a:srgbClr val="00AE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73" name="Freeform 7"/>
            <p:cNvSpPr>
              <a:spLocks/>
            </p:cNvSpPr>
            <p:nvPr/>
          </p:nvSpPr>
          <p:spPr bwMode="auto">
            <a:xfrm>
              <a:off x="4768" y="470"/>
              <a:ext cx="150" cy="341"/>
            </a:xfrm>
            <a:custGeom>
              <a:avLst/>
              <a:gdLst>
                <a:gd name="T0" fmla="*/ 0 w 150"/>
                <a:gd name="T1" fmla="*/ 0 h 341"/>
                <a:gd name="T2" fmla="*/ 10 w 150"/>
                <a:gd name="T3" fmla="*/ 22 h 341"/>
                <a:gd name="T4" fmla="*/ 10 w 150"/>
                <a:gd name="T5" fmla="*/ 55 h 341"/>
                <a:gd name="T6" fmla="*/ 10 w 150"/>
                <a:gd name="T7" fmla="*/ 77 h 341"/>
                <a:gd name="T8" fmla="*/ 10 w 150"/>
                <a:gd name="T9" fmla="*/ 99 h 341"/>
                <a:gd name="T10" fmla="*/ 10 w 150"/>
                <a:gd name="T11" fmla="*/ 121 h 341"/>
                <a:gd name="T12" fmla="*/ 20 w 150"/>
                <a:gd name="T13" fmla="*/ 143 h 341"/>
                <a:gd name="T14" fmla="*/ 20 w 150"/>
                <a:gd name="T15" fmla="*/ 165 h 341"/>
                <a:gd name="T16" fmla="*/ 20 w 150"/>
                <a:gd name="T17" fmla="*/ 186 h 341"/>
                <a:gd name="T18" fmla="*/ 20 w 150"/>
                <a:gd name="T19" fmla="*/ 208 h 341"/>
                <a:gd name="T20" fmla="*/ 30 w 150"/>
                <a:gd name="T21" fmla="*/ 230 h 341"/>
                <a:gd name="T22" fmla="*/ 30 w 150"/>
                <a:gd name="T23" fmla="*/ 252 h 341"/>
                <a:gd name="T24" fmla="*/ 40 w 150"/>
                <a:gd name="T25" fmla="*/ 274 h 341"/>
                <a:gd name="T26" fmla="*/ 60 w 150"/>
                <a:gd name="T27" fmla="*/ 285 h 341"/>
                <a:gd name="T28" fmla="*/ 60 w 150"/>
                <a:gd name="T29" fmla="*/ 307 h 341"/>
                <a:gd name="T30" fmla="*/ 79 w 150"/>
                <a:gd name="T31" fmla="*/ 307 h 341"/>
                <a:gd name="T32" fmla="*/ 89 w 150"/>
                <a:gd name="T33" fmla="*/ 329 h 341"/>
                <a:gd name="T34" fmla="*/ 109 w 150"/>
                <a:gd name="T35" fmla="*/ 340 h 341"/>
                <a:gd name="T36" fmla="*/ 129 w 150"/>
                <a:gd name="T37" fmla="*/ 340 h 341"/>
                <a:gd name="T38" fmla="*/ 149 w 150"/>
                <a:gd name="T39" fmla="*/ 329 h 3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0"/>
                <a:gd name="T61" fmla="*/ 0 h 341"/>
                <a:gd name="T62" fmla="*/ 150 w 150"/>
                <a:gd name="T63" fmla="*/ 341 h 34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0" h="341">
                  <a:moveTo>
                    <a:pt x="0" y="0"/>
                  </a:moveTo>
                  <a:lnTo>
                    <a:pt x="10" y="22"/>
                  </a:lnTo>
                  <a:lnTo>
                    <a:pt x="10" y="55"/>
                  </a:lnTo>
                  <a:lnTo>
                    <a:pt x="10" y="77"/>
                  </a:lnTo>
                  <a:lnTo>
                    <a:pt x="10" y="99"/>
                  </a:lnTo>
                  <a:lnTo>
                    <a:pt x="10" y="121"/>
                  </a:lnTo>
                  <a:lnTo>
                    <a:pt x="20" y="143"/>
                  </a:lnTo>
                  <a:lnTo>
                    <a:pt x="20" y="165"/>
                  </a:lnTo>
                  <a:lnTo>
                    <a:pt x="20" y="186"/>
                  </a:lnTo>
                  <a:lnTo>
                    <a:pt x="20" y="208"/>
                  </a:lnTo>
                  <a:lnTo>
                    <a:pt x="30" y="230"/>
                  </a:lnTo>
                  <a:lnTo>
                    <a:pt x="30" y="252"/>
                  </a:lnTo>
                  <a:lnTo>
                    <a:pt x="40" y="274"/>
                  </a:lnTo>
                  <a:lnTo>
                    <a:pt x="60" y="285"/>
                  </a:lnTo>
                  <a:lnTo>
                    <a:pt x="60" y="307"/>
                  </a:lnTo>
                  <a:lnTo>
                    <a:pt x="79" y="307"/>
                  </a:lnTo>
                  <a:lnTo>
                    <a:pt x="89" y="329"/>
                  </a:lnTo>
                  <a:lnTo>
                    <a:pt x="109" y="340"/>
                  </a:lnTo>
                  <a:lnTo>
                    <a:pt x="129" y="340"/>
                  </a:lnTo>
                  <a:lnTo>
                    <a:pt x="149" y="329"/>
                  </a:lnTo>
                </a:path>
              </a:pathLst>
            </a:custGeom>
            <a:noFill/>
            <a:ln w="76200" cap="rnd">
              <a:solidFill>
                <a:srgbClr val="00AE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74" name="Freeform 8"/>
            <p:cNvSpPr>
              <a:spLocks/>
            </p:cNvSpPr>
            <p:nvPr/>
          </p:nvSpPr>
          <p:spPr bwMode="auto">
            <a:xfrm>
              <a:off x="4728" y="689"/>
              <a:ext cx="190" cy="274"/>
            </a:xfrm>
            <a:custGeom>
              <a:avLst/>
              <a:gdLst>
                <a:gd name="T0" fmla="*/ 0 w 190"/>
                <a:gd name="T1" fmla="*/ 0 h 274"/>
                <a:gd name="T2" fmla="*/ 0 w 190"/>
                <a:gd name="T3" fmla="*/ 22 h 274"/>
                <a:gd name="T4" fmla="*/ 0 w 190"/>
                <a:gd name="T5" fmla="*/ 44 h 274"/>
                <a:gd name="T6" fmla="*/ 0 w 190"/>
                <a:gd name="T7" fmla="*/ 66 h 274"/>
                <a:gd name="T8" fmla="*/ 10 w 190"/>
                <a:gd name="T9" fmla="*/ 87 h 274"/>
                <a:gd name="T10" fmla="*/ 10 w 190"/>
                <a:gd name="T11" fmla="*/ 109 h 274"/>
                <a:gd name="T12" fmla="*/ 20 w 190"/>
                <a:gd name="T13" fmla="*/ 131 h 274"/>
                <a:gd name="T14" fmla="*/ 30 w 190"/>
                <a:gd name="T15" fmla="*/ 153 h 274"/>
                <a:gd name="T16" fmla="*/ 40 w 190"/>
                <a:gd name="T17" fmla="*/ 175 h 274"/>
                <a:gd name="T18" fmla="*/ 50 w 190"/>
                <a:gd name="T19" fmla="*/ 197 h 274"/>
                <a:gd name="T20" fmla="*/ 70 w 190"/>
                <a:gd name="T21" fmla="*/ 207 h 274"/>
                <a:gd name="T22" fmla="*/ 80 w 190"/>
                <a:gd name="T23" fmla="*/ 229 h 274"/>
                <a:gd name="T24" fmla="*/ 99 w 190"/>
                <a:gd name="T25" fmla="*/ 251 h 274"/>
                <a:gd name="T26" fmla="*/ 109 w 190"/>
                <a:gd name="T27" fmla="*/ 273 h 274"/>
                <a:gd name="T28" fmla="*/ 129 w 190"/>
                <a:gd name="T29" fmla="*/ 273 h 274"/>
                <a:gd name="T30" fmla="*/ 149 w 190"/>
                <a:gd name="T31" fmla="*/ 273 h 274"/>
                <a:gd name="T32" fmla="*/ 169 w 190"/>
                <a:gd name="T33" fmla="*/ 273 h 274"/>
                <a:gd name="T34" fmla="*/ 189 w 190"/>
                <a:gd name="T35" fmla="*/ 273 h 27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0"/>
                <a:gd name="T55" fmla="*/ 0 h 274"/>
                <a:gd name="T56" fmla="*/ 190 w 190"/>
                <a:gd name="T57" fmla="*/ 274 h 27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0" h="274">
                  <a:moveTo>
                    <a:pt x="0" y="0"/>
                  </a:moveTo>
                  <a:lnTo>
                    <a:pt x="0" y="22"/>
                  </a:lnTo>
                  <a:lnTo>
                    <a:pt x="0" y="44"/>
                  </a:lnTo>
                  <a:lnTo>
                    <a:pt x="0" y="66"/>
                  </a:lnTo>
                  <a:lnTo>
                    <a:pt x="10" y="87"/>
                  </a:lnTo>
                  <a:lnTo>
                    <a:pt x="10" y="109"/>
                  </a:lnTo>
                  <a:lnTo>
                    <a:pt x="20" y="131"/>
                  </a:lnTo>
                  <a:lnTo>
                    <a:pt x="30" y="153"/>
                  </a:lnTo>
                  <a:lnTo>
                    <a:pt x="40" y="175"/>
                  </a:lnTo>
                  <a:lnTo>
                    <a:pt x="50" y="197"/>
                  </a:lnTo>
                  <a:lnTo>
                    <a:pt x="70" y="207"/>
                  </a:lnTo>
                  <a:lnTo>
                    <a:pt x="80" y="229"/>
                  </a:lnTo>
                  <a:lnTo>
                    <a:pt x="99" y="251"/>
                  </a:lnTo>
                  <a:lnTo>
                    <a:pt x="109" y="273"/>
                  </a:lnTo>
                  <a:lnTo>
                    <a:pt x="129" y="273"/>
                  </a:lnTo>
                  <a:lnTo>
                    <a:pt x="149" y="273"/>
                  </a:lnTo>
                  <a:lnTo>
                    <a:pt x="169" y="273"/>
                  </a:lnTo>
                  <a:lnTo>
                    <a:pt x="189" y="273"/>
                  </a:lnTo>
                </a:path>
              </a:pathLst>
            </a:custGeom>
            <a:noFill/>
            <a:ln w="76200" cap="rnd">
              <a:solidFill>
                <a:srgbClr val="00AE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75" name="Freeform 9"/>
            <p:cNvSpPr>
              <a:spLocks/>
            </p:cNvSpPr>
            <p:nvPr/>
          </p:nvSpPr>
          <p:spPr bwMode="auto">
            <a:xfrm>
              <a:off x="4521" y="733"/>
              <a:ext cx="208" cy="251"/>
            </a:xfrm>
            <a:custGeom>
              <a:avLst/>
              <a:gdLst>
                <a:gd name="T0" fmla="*/ 207 w 208"/>
                <a:gd name="T1" fmla="*/ 0 h 251"/>
                <a:gd name="T2" fmla="*/ 197 w 208"/>
                <a:gd name="T3" fmla="*/ 22 h 251"/>
                <a:gd name="T4" fmla="*/ 197 w 208"/>
                <a:gd name="T5" fmla="*/ 43 h 251"/>
                <a:gd name="T6" fmla="*/ 197 w 208"/>
                <a:gd name="T7" fmla="*/ 65 h 251"/>
                <a:gd name="T8" fmla="*/ 197 w 208"/>
                <a:gd name="T9" fmla="*/ 87 h 251"/>
                <a:gd name="T10" fmla="*/ 197 w 208"/>
                <a:gd name="T11" fmla="*/ 109 h 251"/>
                <a:gd name="T12" fmla="*/ 187 w 208"/>
                <a:gd name="T13" fmla="*/ 130 h 251"/>
                <a:gd name="T14" fmla="*/ 177 w 208"/>
                <a:gd name="T15" fmla="*/ 152 h 251"/>
                <a:gd name="T16" fmla="*/ 168 w 208"/>
                <a:gd name="T17" fmla="*/ 174 h 251"/>
                <a:gd name="T18" fmla="*/ 158 w 208"/>
                <a:gd name="T19" fmla="*/ 196 h 251"/>
                <a:gd name="T20" fmla="*/ 138 w 208"/>
                <a:gd name="T21" fmla="*/ 207 h 251"/>
                <a:gd name="T22" fmla="*/ 118 w 208"/>
                <a:gd name="T23" fmla="*/ 217 h 251"/>
                <a:gd name="T24" fmla="*/ 99 w 208"/>
                <a:gd name="T25" fmla="*/ 239 h 251"/>
                <a:gd name="T26" fmla="*/ 79 w 208"/>
                <a:gd name="T27" fmla="*/ 239 h 251"/>
                <a:gd name="T28" fmla="*/ 59 w 208"/>
                <a:gd name="T29" fmla="*/ 239 h 251"/>
                <a:gd name="T30" fmla="*/ 39 w 208"/>
                <a:gd name="T31" fmla="*/ 250 h 251"/>
                <a:gd name="T32" fmla="*/ 20 w 208"/>
                <a:gd name="T33" fmla="*/ 250 h 251"/>
                <a:gd name="T34" fmla="*/ 0 w 208"/>
                <a:gd name="T35" fmla="*/ 250 h 25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8"/>
                <a:gd name="T55" fmla="*/ 0 h 251"/>
                <a:gd name="T56" fmla="*/ 208 w 208"/>
                <a:gd name="T57" fmla="*/ 251 h 25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8" h="251">
                  <a:moveTo>
                    <a:pt x="207" y="0"/>
                  </a:moveTo>
                  <a:lnTo>
                    <a:pt x="197" y="22"/>
                  </a:lnTo>
                  <a:lnTo>
                    <a:pt x="197" y="43"/>
                  </a:lnTo>
                  <a:lnTo>
                    <a:pt x="197" y="65"/>
                  </a:lnTo>
                  <a:lnTo>
                    <a:pt x="197" y="87"/>
                  </a:lnTo>
                  <a:lnTo>
                    <a:pt x="197" y="109"/>
                  </a:lnTo>
                  <a:lnTo>
                    <a:pt x="187" y="130"/>
                  </a:lnTo>
                  <a:lnTo>
                    <a:pt x="177" y="152"/>
                  </a:lnTo>
                  <a:lnTo>
                    <a:pt x="168" y="174"/>
                  </a:lnTo>
                  <a:lnTo>
                    <a:pt x="158" y="196"/>
                  </a:lnTo>
                  <a:lnTo>
                    <a:pt x="138" y="207"/>
                  </a:lnTo>
                  <a:lnTo>
                    <a:pt x="118" y="217"/>
                  </a:lnTo>
                  <a:lnTo>
                    <a:pt x="99" y="239"/>
                  </a:lnTo>
                  <a:lnTo>
                    <a:pt x="79" y="239"/>
                  </a:lnTo>
                  <a:lnTo>
                    <a:pt x="59" y="239"/>
                  </a:lnTo>
                  <a:lnTo>
                    <a:pt x="39" y="250"/>
                  </a:lnTo>
                  <a:lnTo>
                    <a:pt x="20" y="250"/>
                  </a:lnTo>
                  <a:lnTo>
                    <a:pt x="0" y="250"/>
                  </a:lnTo>
                </a:path>
              </a:pathLst>
            </a:custGeom>
            <a:noFill/>
            <a:ln w="76200" cap="rnd">
              <a:solidFill>
                <a:srgbClr val="00AE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76" name="Freeform 10"/>
            <p:cNvSpPr>
              <a:spLocks/>
            </p:cNvSpPr>
            <p:nvPr/>
          </p:nvSpPr>
          <p:spPr bwMode="auto">
            <a:xfrm>
              <a:off x="4511" y="950"/>
              <a:ext cx="218" cy="189"/>
            </a:xfrm>
            <a:custGeom>
              <a:avLst/>
              <a:gdLst>
                <a:gd name="T0" fmla="*/ 217 w 218"/>
                <a:gd name="T1" fmla="*/ 0 h 189"/>
                <a:gd name="T2" fmla="*/ 207 w 218"/>
                <a:gd name="T3" fmla="*/ 33 h 189"/>
                <a:gd name="T4" fmla="*/ 207 w 218"/>
                <a:gd name="T5" fmla="*/ 55 h 189"/>
                <a:gd name="T6" fmla="*/ 197 w 218"/>
                <a:gd name="T7" fmla="*/ 77 h 189"/>
                <a:gd name="T8" fmla="*/ 197 w 218"/>
                <a:gd name="T9" fmla="*/ 100 h 189"/>
                <a:gd name="T10" fmla="*/ 178 w 218"/>
                <a:gd name="T11" fmla="*/ 111 h 189"/>
                <a:gd name="T12" fmla="*/ 168 w 218"/>
                <a:gd name="T13" fmla="*/ 133 h 189"/>
                <a:gd name="T14" fmla="*/ 148 w 218"/>
                <a:gd name="T15" fmla="*/ 144 h 189"/>
                <a:gd name="T16" fmla="*/ 138 w 218"/>
                <a:gd name="T17" fmla="*/ 166 h 189"/>
                <a:gd name="T18" fmla="*/ 118 w 218"/>
                <a:gd name="T19" fmla="*/ 166 h 189"/>
                <a:gd name="T20" fmla="*/ 99 w 218"/>
                <a:gd name="T21" fmla="*/ 188 h 189"/>
                <a:gd name="T22" fmla="*/ 79 w 218"/>
                <a:gd name="T23" fmla="*/ 188 h 189"/>
                <a:gd name="T24" fmla="*/ 59 w 218"/>
                <a:gd name="T25" fmla="*/ 188 h 189"/>
                <a:gd name="T26" fmla="*/ 39 w 218"/>
                <a:gd name="T27" fmla="*/ 188 h 189"/>
                <a:gd name="T28" fmla="*/ 20 w 218"/>
                <a:gd name="T29" fmla="*/ 188 h 189"/>
                <a:gd name="T30" fmla="*/ 0 w 218"/>
                <a:gd name="T31" fmla="*/ 188 h 1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8"/>
                <a:gd name="T49" fmla="*/ 0 h 189"/>
                <a:gd name="T50" fmla="*/ 218 w 218"/>
                <a:gd name="T51" fmla="*/ 189 h 18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8" h="189">
                  <a:moveTo>
                    <a:pt x="217" y="0"/>
                  </a:moveTo>
                  <a:lnTo>
                    <a:pt x="207" y="33"/>
                  </a:lnTo>
                  <a:lnTo>
                    <a:pt x="207" y="55"/>
                  </a:lnTo>
                  <a:lnTo>
                    <a:pt x="197" y="77"/>
                  </a:lnTo>
                  <a:lnTo>
                    <a:pt x="197" y="100"/>
                  </a:lnTo>
                  <a:lnTo>
                    <a:pt x="178" y="111"/>
                  </a:lnTo>
                  <a:lnTo>
                    <a:pt x="168" y="133"/>
                  </a:lnTo>
                  <a:lnTo>
                    <a:pt x="148" y="144"/>
                  </a:lnTo>
                  <a:lnTo>
                    <a:pt x="138" y="166"/>
                  </a:lnTo>
                  <a:lnTo>
                    <a:pt x="118" y="166"/>
                  </a:lnTo>
                  <a:lnTo>
                    <a:pt x="99" y="188"/>
                  </a:lnTo>
                  <a:lnTo>
                    <a:pt x="79" y="188"/>
                  </a:lnTo>
                  <a:lnTo>
                    <a:pt x="59" y="188"/>
                  </a:lnTo>
                  <a:lnTo>
                    <a:pt x="39" y="188"/>
                  </a:lnTo>
                  <a:lnTo>
                    <a:pt x="20" y="188"/>
                  </a:lnTo>
                  <a:lnTo>
                    <a:pt x="0" y="188"/>
                  </a:lnTo>
                </a:path>
              </a:pathLst>
            </a:custGeom>
            <a:noFill/>
            <a:ln w="76200" cap="rnd">
              <a:solidFill>
                <a:srgbClr val="00AE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77" name="Freeform 11"/>
            <p:cNvSpPr>
              <a:spLocks/>
            </p:cNvSpPr>
            <p:nvPr/>
          </p:nvSpPr>
          <p:spPr bwMode="auto">
            <a:xfrm>
              <a:off x="4719" y="950"/>
              <a:ext cx="239" cy="200"/>
            </a:xfrm>
            <a:custGeom>
              <a:avLst/>
              <a:gdLst>
                <a:gd name="T0" fmla="*/ 10 w 239"/>
                <a:gd name="T1" fmla="*/ 0 h 200"/>
                <a:gd name="T2" fmla="*/ 0 w 239"/>
                <a:gd name="T3" fmla="*/ 22 h 200"/>
                <a:gd name="T4" fmla="*/ 10 w 239"/>
                <a:gd name="T5" fmla="*/ 44 h 200"/>
                <a:gd name="T6" fmla="*/ 20 w 239"/>
                <a:gd name="T7" fmla="*/ 66 h 200"/>
                <a:gd name="T8" fmla="*/ 40 w 239"/>
                <a:gd name="T9" fmla="*/ 77 h 200"/>
                <a:gd name="T10" fmla="*/ 60 w 239"/>
                <a:gd name="T11" fmla="*/ 100 h 200"/>
                <a:gd name="T12" fmla="*/ 79 w 239"/>
                <a:gd name="T13" fmla="*/ 122 h 200"/>
                <a:gd name="T14" fmla="*/ 99 w 239"/>
                <a:gd name="T15" fmla="*/ 133 h 200"/>
                <a:gd name="T16" fmla="*/ 109 w 239"/>
                <a:gd name="T17" fmla="*/ 155 h 200"/>
                <a:gd name="T18" fmla="*/ 129 w 239"/>
                <a:gd name="T19" fmla="*/ 166 h 200"/>
                <a:gd name="T20" fmla="*/ 149 w 239"/>
                <a:gd name="T21" fmla="*/ 177 h 200"/>
                <a:gd name="T22" fmla="*/ 169 w 239"/>
                <a:gd name="T23" fmla="*/ 188 h 200"/>
                <a:gd name="T24" fmla="*/ 188 w 239"/>
                <a:gd name="T25" fmla="*/ 199 h 200"/>
                <a:gd name="T26" fmla="*/ 208 w 239"/>
                <a:gd name="T27" fmla="*/ 199 h 200"/>
                <a:gd name="T28" fmla="*/ 228 w 239"/>
                <a:gd name="T29" fmla="*/ 199 h 200"/>
                <a:gd name="T30" fmla="*/ 238 w 239"/>
                <a:gd name="T31" fmla="*/ 177 h 2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9"/>
                <a:gd name="T49" fmla="*/ 0 h 200"/>
                <a:gd name="T50" fmla="*/ 239 w 239"/>
                <a:gd name="T51" fmla="*/ 200 h 20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9" h="200">
                  <a:moveTo>
                    <a:pt x="10" y="0"/>
                  </a:moveTo>
                  <a:lnTo>
                    <a:pt x="0" y="22"/>
                  </a:lnTo>
                  <a:lnTo>
                    <a:pt x="10" y="44"/>
                  </a:lnTo>
                  <a:lnTo>
                    <a:pt x="20" y="66"/>
                  </a:lnTo>
                  <a:lnTo>
                    <a:pt x="40" y="77"/>
                  </a:lnTo>
                  <a:lnTo>
                    <a:pt x="60" y="100"/>
                  </a:lnTo>
                  <a:lnTo>
                    <a:pt x="79" y="122"/>
                  </a:lnTo>
                  <a:lnTo>
                    <a:pt x="99" y="133"/>
                  </a:lnTo>
                  <a:lnTo>
                    <a:pt x="109" y="155"/>
                  </a:lnTo>
                  <a:lnTo>
                    <a:pt x="129" y="166"/>
                  </a:lnTo>
                  <a:lnTo>
                    <a:pt x="149" y="177"/>
                  </a:lnTo>
                  <a:lnTo>
                    <a:pt x="169" y="188"/>
                  </a:lnTo>
                  <a:lnTo>
                    <a:pt x="188" y="199"/>
                  </a:lnTo>
                  <a:lnTo>
                    <a:pt x="208" y="199"/>
                  </a:lnTo>
                  <a:lnTo>
                    <a:pt x="228" y="199"/>
                  </a:lnTo>
                  <a:lnTo>
                    <a:pt x="238" y="177"/>
                  </a:lnTo>
                </a:path>
              </a:pathLst>
            </a:custGeom>
            <a:noFill/>
            <a:ln w="76200" cap="rnd">
              <a:solidFill>
                <a:srgbClr val="00AE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</p:grpSp>
      <p:pic>
        <p:nvPicPr>
          <p:cNvPr id="79" name="Picture 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081" y="532035"/>
            <a:ext cx="1327500" cy="155250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7696" y="225739"/>
            <a:ext cx="1721250" cy="495000"/>
          </a:xfrm>
          <a:prstGeom prst="rect">
            <a:avLst/>
          </a:prstGeom>
        </p:spPr>
      </p:pic>
      <p:sp>
        <p:nvSpPr>
          <p:cNvPr id="82" name="Rectangle 2" descr="P7140135c1"/>
          <p:cNvSpPr>
            <a:spLocks noChangeArrowheads="1"/>
          </p:cNvSpPr>
          <p:nvPr/>
        </p:nvSpPr>
        <p:spPr bwMode="auto">
          <a:xfrm>
            <a:off x="1524040" y="2867377"/>
            <a:ext cx="9143999" cy="4013200"/>
          </a:xfrm>
          <a:prstGeom prst="rect">
            <a:avLst/>
          </a:prstGeom>
          <a:blipFill dpi="0" rotWithShape="0">
            <a:blip r:embed="rId5" cstate="email">
              <a:alphaModFix amt="8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3"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081228" y="934060"/>
            <a:ext cx="2326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Use Lithology Logs</a:t>
            </a:r>
          </a:p>
          <a:p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	        +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694563" y="812800"/>
            <a:ext cx="3417560" cy="124551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2895628" y="2058375"/>
            <a:ext cx="0" cy="315953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438428" y="2323469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sediment texture</a:t>
            </a:r>
          </a:p>
        </p:txBody>
      </p:sp>
    </p:spTree>
    <p:extLst>
      <p:ext uri="{BB962C8B-B14F-4D97-AF65-F5344CB8AC3E}">
        <p14:creationId xmlns:p14="http://schemas.microsoft.com/office/powerpoint/2010/main" val="49850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241915" y="1032894"/>
            <a:ext cx="3354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30 m (100 </a:t>
            </a:r>
            <a:r>
              <a:rPr lang="en-US" dirty="0" err="1">
                <a:solidFill>
                  <a:prstClr val="black"/>
                </a:solidFill>
                <a:latin typeface="Arial"/>
                <a:cs typeface="Arial"/>
              </a:rPr>
              <a:t>ft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) above the ground</a:t>
            </a:r>
          </a:p>
          <a:p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80 km/</a:t>
            </a:r>
            <a:r>
              <a:rPr lang="en-US" dirty="0" err="1">
                <a:solidFill>
                  <a:prstClr val="black"/>
                </a:solidFill>
                <a:latin typeface="Arial"/>
                <a:cs typeface="Arial"/>
              </a:rPr>
              <a:t>hr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 (50 mph)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4776" y="242266"/>
            <a:ext cx="10939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Our Vision: </a:t>
            </a:r>
          </a:p>
          <a:p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use of the 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Airborne Electromagnetic Method  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to acquire data needed to develop the conceptual model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87700" y="6435179"/>
            <a:ext cx="4547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250-350 km (150-220 miles) flown in a day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7702" y="2698650"/>
            <a:ext cx="5364080" cy="3583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8638" y="1519938"/>
            <a:ext cx="1327500" cy="1552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5253" y="1213643"/>
            <a:ext cx="1721250" cy="495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89910" y="4971299"/>
            <a:ext cx="7486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2579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94230" y="792180"/>
            <a:ext cx="7767740" cy="58251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750745" y="1430867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CLAY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39704" y="3049600"/>
            <a:ext cx="2019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SAND &amp; GRAVEL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33765" y="1246200"/>
            <a:ext cx="91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MIXED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24A688-BF66-F74F-8D09-EF0416EF7A31}"/>
              </a:ext>
            </a:extLst>
          </p:cNvPr>
          <p:cNvSpPr txBox="1"/>
          <p:nvPr/>
        </p:nvSpPr>
        <p:spPr>
          <a:xfrm>
            <a:off x="3512691" y="197191"/>
            <a:ext cx="44714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Example from Tulare Irrigation District</a:t>
            </a:r>
          </a:p>
          <a:p>
            <a:endParaRPr lang="en-US" sz="2000" dirty="0">
              <a:latin typeface="Arial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CF5EBE-C6B9-0E4B-ACEF-59608A2AA01D}"/>
              </a:ext>
            </a:extLst>
          </p:cNvPr>
          <p:cNvSpPr txBox="1"/>
          <p:nvPr/>
        </p:nvSpPr>
        <p:spPr>
          <a:xfrm>
            <a:off x="3187700" y="610837"/>
            <a:ext cx="6063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Knight, Smith, Asch, Abraham, </a:t>
            </a:r>
            <a:r>
              <a:rPr lang="en-US" sz="1400" dirty="0" err="1">
                <a:latin typeface="Arial"/>
                <a:cs typeface="Arial"/>
              </a:rPr>
              <a:t>Cannia</a:t>
            </a:r>
            <a:r>
              <a:rPr lang="en-US" sz="1400" dirty="0">
                <a:latin typeface="Arial"/>
                <a:cs typeface="Arial"/>
              </a:rPr>
              <a:t>, </a:t>
            </a:r>
            <a:r>
              <a:rPr lang="en-US" sz="1400" dirty="0" err="1">
                <a:latin typeface="Arial"/>
                <a:cs typeface="Arial"/>
              </a:rPr>
              <a:t>Viezzoli</a:t>
            </a:r>
            <a:r>
              <a:rPr lang="en-US" sz="1400" dirty="0">
                <a:latin typeface="Arial"/>
                <a:cs typeface="Arial"/>
              </a:rPr>
              <a:t>, Fogg, Groundwater, 2018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880457-A49E-F04A-8FD9-E5EEA1470A87}"/>
              </a:ext>
            </a:extLst>
          </p:cNvPr>
          <p:cNvSpPr txBox="1"/>
          <p:nvPr/>
        </p:nvSpPr>
        <p:spPr>
          <a:xfrm>
            <a:off x="9199171" y="2033937"/>
            <a:ext cx="2807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The Link Between Resistivity and Lithology </a:t>
            </a:r>
          </a:p>
        </p:txBody>
      </p:sp>
    </p:spTree>
    <p:extLst>
      <p:ext uri="{BB962C8B-B14F-4D97-AF65-F5344CB8AC3E}">
        <p14:creationId xmlns:p14="http://schemas.microsoft.com/office/powerpoint/2010/main" val="25192839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94232" y="792180"/>
            <a:ext cx="7767740" cy="58251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750783" y="1430867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CLAY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33765" y="1246200"/>
            <a:ext cx="91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MIXED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39704" y="3049600"/>
            <a:ext cx="2019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SAND &amp; GRAVEL</a:t>
            </a:r>
          </a:p>
        </p:txBody>
      </p:sp>
      <p:sp>
        <p:nvSpPr>
          <p:cNvPr id="6" name="Rectangle 5"/>
          <p:cNvSpPr/>
          <p:nvPr/>
        </p:nvSpPr>
        <p:spPr>
          <a:xfrm>
            <a:off x="5376346" y="2857515"/>
            <a:ext cx="3564467" cy="3124200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21254" y="1270022"/>
            <a:ext cx="855133" cy="4711699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98802" y="1270022"/>
            <a:ext cx="1422400" cy="4711699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187700" y="6307668"/>
            <a:ext cx="1333500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474672" y="6299200"/>
            <a:ext cx="944033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418668" y="6299200"/>
            <a:ext cx="3522132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199171" y="2033937"/>
            <a:ext cx="2807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Interpret &amp; Use the Most Probable Lithology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3BA4FD-6DC8-6D4F-B482-91B0188C7FAD}"/>
              </a:ext>
            </a:extLst>
          </p:cNvPr>
          <p:cNvSpPr txBox="1"/>
          <p:nvPr/>
        </p:nvSpPr>
        <p:spPr>
          <a:xfrm>
            <a:off x="3512691" y="197191"/>
            <a:ext cx="44714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Example from Tulare Irrigation District</a:t>
            </a:r>
          </a:p>
          <a:p>
            <a:endParaRPr lang="en-US" sz="2000" dirty="0">
              <a:latin typeface="Arial"/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F6ABB8-6C03-8B40-9F52-450DE1865EA1}"/>
              </a:ext>
            </a:extLst>
          </p:cNvPr>
          <p:cNvSpPr txBox="1"/>
          <p:nvPr/>
        </p:nvSpPr>
        <p:spPr>
          <a:xfrm>
            <a:off x="3187700" y="610837"/>
            <a:ext cx="6063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Knight, Smith, Asch, Abraham, </a:t>
            </a:r>
            <a:r>
              <a:rPr lang="en-US" sz="1400" dirty="0" err="1">
                <a:latin typeface="Arial"/>
                <a:cs typeface="Arial"/>
              </a:rPr>
              <a:t>Cannia</a:t>
            </a:r>
            <a:r>
              <a:rPr lang="en-US" sz="1400" dirty="0">
                <a:latin typeface="Arial"/>
                <a:cs typeface="Arial"/>
              </a:rPr>
              <a:t>, </a:t>
            </a:r>
            <a:r>
              <a:rPr lang="en-US" sz="1400" dirty="0" err="1">
                <a:latin typeface="Arial"/>
                <a:cs typeface="Arial"/>
              </a:rPr>
              <a:t>Viezzoli</a:t>
            </a:r>
            <a:r>
              <a:rPr lang="en-US" sz="1400" dirty="0">
                <a:latin typeface="Arial"/>
                <a:cs typeface="Arial"/>
              </a:rPr>
              <a:t>, Fogg, Groundwater, 2018</a:t>
            </a:r>
          </a:p>
        </p:txBody>
      </p:sp>
    </p:spTree>
    <p:extLst>
      <p:ext uri="{BB962C8B-B14F-4D97-AF65-F5344CB8AC3E}">
        <p14:creationId xmlns:p14="http://schemas.microsoft.com/office/powerpoint/2010/main" val="19587975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923" y="246988"/>
            <a:ext cx="7012415" cy="706754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Example from Butte and Glenn Counties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CAD377-C5F8-C44D-85D4-747D3B1BDEC6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FFC1F4B-C5DA-DC4C-9648-325C166BAF2F}"/>
              </a:ext>
            </a:extLst>
          </p:cNvPr>
          <p:cNvGrpSpPr/>
          <p:nvPr/>
        </p:nvGrpSpPr>
        <p:grpSpPr>
          <a:xfrm>
            <a:off x="4500717" y="1183815"/>
            <a:ext cx="6072585" cy="3888244"/>
            <a:chOff x="3192265" y="1684900"/>
            <a:chExt cx="6072585" cy="388824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4854F29-8ED0-8B49-B945-8E55C6CCE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52350" y="2161150"/>
              <a:ext cx="901700" cy="8509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E31CFA3-3EDA-BA47-B088-C7299FF611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90449" y="5088132"/>
              <a:ext cx="825500" cy="48501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06326AF-3C6A-BD49-A99B-BEC2EC525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90450" y="1742050"/>
              <a:ext cx="787400" cy="4191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EFF6008-712F-984A-AC59-2DC5BB2C7284}"/>
                </a:ext>
              </a:extLst>
            </p:cNvPr>
            <p:cNvSpPr txBox="1"/>
            <p:nvPr/>
          </p:nvSpPr>
          <p:spPr>
            <a:xfrm>
              <a:off x="5654050" y="1684900"/>
              <a:ext cx="3610800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Quaternary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Tehama Formation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Tuscan Formation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Lovejoy Basalt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Upper Princeton Valley Fill, Ione Formation, Lower Princeton Valley Fill, and Great Valley Sequence undivided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Metamorphic and Igneous Rocks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75B2332-C5FF-3040-B421-90ABD72F618F}"/>
                </a:ext>
              </a:extLst>
            </p:cNvPr>
            <p:cNvCxnSpPr>
              <a:cxnSpLocks/>
            </p:cNvCxnSpPr>
            <p:nvPr/>
          </p:nvCxnSpPr>
          <p:spPr>
            <a:xfrm>
              <a:off x="4498521" y="2161150"/>
              <a:ext cx="0" cy="243534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5A61626-BEC5-5944-BD44-33A2CA70267A}"/>
                </a:ext>
              </a:extLst>
            </p:cNvPr>
            <p:cNvSpPr txBox="1"/>
            <p:nvPr/>
          </p:nvSpPr>
          <p:spPr>
            <a:xfrm>
              <a:off x="3562546" y="3194155"/>
              <a:ext cx="941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Tertiary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5315EEF-295C-CD43-ABF5-4EC2B10D3569}"/>
                </a:ext>
              </a:extLst>
            </p:cNvPr>
            <p:cNvSpPr txBox="1"/>
            <p:nvPr/>
          </p:nvSpPr>
          <p:spPr>
            <a:xfrm>
              <a:off x="3192265" y="1791817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Quaternary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42AC266-F4D5-5847-9BC1-934ED3F206D1}"/>
                </a:ext>
              </a:extLst>
            </p:cNvPr>
            <p:cNvSpPr txBox="1"/>
            <p:nvPr/>
          </p:nvSpPr>
          <p:spPr>
            <a:xfrm>
              <a:off x="3192265" y="4596493"/>
              <a:ext cx="1364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Cretaceous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162146E-436F-4849-8DE1-28C2C6B80DC2}"/>
                </a:ext>
              </a:extLst>
            </p:cNvPr>
            <p:cNvSpPr txBox="1"/>
            <p:nvPr/>
          </p:nvSpPr>
          <p:spPr>
            <a:xfrm>
              <a:off x="3526587" y="5048911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Jurassic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D6A1984-D0B4-6941-8FBF-108FCFBF9B01}"/>
                </a:ext>
              </a:extLst>
            </p:cNvPr>
            <p:cNvCxnSpPr>
              <a:cxnSpLocks/>
            </p:cNvCxnSpPr>
            <p:nvPr/>
          </p:nvCxnSpPr>
          <p:spPr>
            <a:xfrm>
              <a:off x="4495799" y="4965825"/>
              <a:ext cx="0" cy="53550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B435AF7-DE83-0144-B027-972EF8E26A52}"/>
                </a:ext>
              </a:extLst>
            </p:cNvPr>
            <p:cNvCxnSpPr>
              <a:cxnSpLocks/>
            </p:cNvCxnSpPr>
            <p:nvPr/>
          </p:nvCxnSpPr>
          <p:spPr>
            <a:xfrm>
              <a:off x="4495799" y="4596493"/>
              <a:ext cx="0" cy="36933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82B391B-AACB-564B-A81E-3A5D6E3EB408}"/>
                </a:ext>
              </a:extLst>
            </p:cNvPr>
            <p:cNvCxnSpPr>
              <a:cxnSpLocks/>
            </p:cNvCxnSpPr>
            <p:nvPr/>
          </p:nvCxnSpPr>
          <p:spPr>
            <a:xfrm>
              <a:off x="4498519" y="1791818"/>
              <a:ext cx="0" cy="36933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3C082BF-26BA-2845-B51D-B0AFA6020F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90449" y="3047428"/>
              <a:ext cx="825500" cy="440872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D0EF2EE-211A-854C-81A3-9F4854AD6E70}"/>
                </a:ext>
              </a:extLst>
            </p:cNvPr>
            <p:cNvSpPr/>
            <p:nvPr/>
          </p:nvSpPr>
          <p:spPr>
            <a:xfrm>
              <a:off x="4963593" y="3523678"/>
              <a:ext cx="489857" cy="1525233"/>
            </a:xfrm>
            <a:prstGeom prst="rect">
              <a:avLst/>
            </a:prstGeom>
            <a:solidFill>
              <a:srgbClr val="93B76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FC9D7D6-94A9-0B4F-BF0C-534051B1C0AC}"/>
                </a:ext>
              </a:extLst>
            </p:cNvPr>
            <p:cNvSpPr txBox="1"/>
            <p:nvPr/>
          </p:nvSpPr>
          <p:spPr>
            <a:xfrm rot="16200000">
              <a:off x="4883230" y="4165446"/>
              <a:ext cx="6402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JKTud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0841076-E887-4F96-8642-85CCB088BBA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0697" y="5369495"/>
            <a:ext cx="8229596" cy="12469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F82CFE-F15F-470F-8847-EEF4E969F2CB}"/>
              </a:ext>
            </a:extLst>
          </p:cNvPr>
          <p:cNvSpPr txBox="1"/>
          <p:nvPr/>
        </p:nvSpPr>
        <p:spPr>
          <a:xfrm>
            <a:off x="8767902" y="402810"/>
            <a:ext cx="254901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Stratigraphy &amp;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Lithology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C2E9557-57C5-4288-B7CC-661D50AF30F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1271" y="1160209"/>
            <a:ext cx="1991587" cy="401478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161647D-3268-EF47-A178-016BE6A31E8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0647" y="6300021"/>
            <a:ext cx="859587" cy="43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6354" y="952500"/>
            <a:ext cx="8789586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1) Engage with local agency to identify groundwater management questions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	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2) Develop the Data Management System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 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3) Compile existing data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 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4) Design the AEM survey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5) Acquire the AEM data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6) Analyze the AEM data to obtain the resistivity model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 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7) Interpret the resistivity models to extract the needed information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8) Integrate all data to generate the conceptual model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9) Answer the management questions, acknowledging uncertainty.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 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48770" y="244614"/>
            <a:ext cx="19564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GAP Workflow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00850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3E1F9B-914D-E74F-BDE9-C994A065D7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07" y="1052615"/>
            <a:ext cx="12200607" cy="57846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1155" y="716757"/>
            <a:ext cx="5837903" cy="157429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Butte/Glenn Counties 3D View Hydrogeologic Units- Looking North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2C749D13-0FB5-3540-83EA-E4A4F72DBD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89450" y="1822450"/>
            <a:ext cx="3213100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E05DEE-09B2-744C-ABF4-A8CAB0FA44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0647" y="6300021"/>
            <a:ext cx="859587" cy="4348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FA8775-9030-854D-AB55-5A3B21CEFFDE}"/>
              </a:ext>
            </a:extLst>
          </p:cNvPr>
          <p:cNvSpPr txBox="1"/>
          <p:nvPr/>
        </p:nvSpPr>
        <p:spPr>
          <a:xfrm>
            <a:off x="4894053" y="2626905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Quaternary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C5579DD-2816-424F-AB28-CA028C98DD30}"/>
              </a:ext>
            </a:extLst>
          </p:cNvPr>
          <p:cNvCxnSpPr>
            <a:stCxn id="3" idx="2"/>
          </p:cNvCxnSpPr>
          <p:nvPr/>
        </p:nvCxnSpPr>
        <p:spPr>
          <a:xfrm flipH="1">
            <a:off x="5124096" y="2996237"/>
            <a:ext cx="477843" cy="126525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582B044-05B3-2447-BA7C-438CC5E46E05}"/>
              </a:ext>
            </a:extLst>
          </p:cNvPr>
          <p:cNvSpPr txBox="1"/>
          <p:nvPr/>
        </p:nvSpPr>
        <p:spPr>
          <a:xfrm>
            <a:off x="5679236" y="2968873"/>
            <a:ext cx="1449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Tehama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Fm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24FF84E-8C21-9D43-882B-BC5817780E00}"/>
              </a:ext>
            </a:extLst>
          </p:cNvPr>
          <p:cNvCxnSpPr>
            <a:cxnSpLocks/>
          </p:cNvCxnSpPr>
          <p:nvPr/>
        </p:nvCxnSpPr>
        <p:spPr>
          <a:xfrm flipH="1">
            <a:off x="5782166" y="3247441"/>
            <a:ext cx="309530" cy="32181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BC23FD1-A6B0-724F-A2D7-E03C84E1D470}"/>
              </a:ext>
            </a:extLst>
          </p:cNvPr>
          <p:cNvSpPr txBox="1"/>
          <p:nvPr/>
        </p:nvSpPr>
        <p:spPr>
          <a:xfrm rot="991742">
            <a:off x="10222728" y="5545448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Lovejoy Basalt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B30FA5-F6DB-4D4F-B57A-9587B36F3633}"/>
              </a:ext>
            </a:extLst>
          </p:cNvPr>
          <p:cNvSpPr txBox="1"/>
          <p:nvPr/>
        </p:nvSpPr>
        <p:spPr>
          <a:xfrm>
            <a:off x="6278631" y="4822598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undivided units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45F644-4999-9443-8910-A946D68A7C7C}"/>
              </a:ext>
            </a:extLst>
          </p:cNvPr>
          <p:cNvSpPr txBox="1"/>
          <p:nvPr/>
        </p:nvSpPr>
        <p:spPr>
          <a:xfrm>
            <a:off x="5934566" y="4507611"/>
            <a:ext cx="1385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Tuscan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Fm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37611D7-BA65-2641-949F-8C2CB5B232D1}"/>
              </a:ext>
            </a:extLst>
          </p:cNvPr>
          <p:cNvSpPr txBox="1">
            <a:spLocks/>
          </p:cNvSpPr>
          <p:nvPr/>
        </p:nvSpPr>
        <p:spPr>
          <a:xfrm>
            <a:off x="2585488" y="219336"/>
            <a:ext cx="7012415" cy="706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Example from Butte and Glenn Counties</a:t>
            </a:r>
          </a:p>
        </p:txBody>
      </p:sp>
    </p:spTree>
    <p:extLst>
      <p:ext uri="{BB962C8B-B14F-4D97-AF65-F5344CB8AC3E}">
        <p14:creationId xmlns:p14="http://schemas.microsoft.com/office/powerpoint/2010/main" val="15594231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B485A-2197-4491-BBBA-DEE7EC4BA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495" y="169472"/>
            <a:ext cx="10586173" cy="748627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Example from Indian Wells Valley:</a:t>
            </a:r>
            <a:b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Interpretation of Structures and Lithology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C9DC9-8466-44E5-8C69-8DC424521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389EFE-7183-44C5-8884-4469EEDE435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105" y="1644653"/>
            <a:ext cx="10976602" cy="442747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79BC90-29DF-4A7F-9183-6849D0F2A4ED}"/>
              </a:ext>
            </a:extLst>
          </p:cNvPr>
          <p:cNvCxnSpPr>
            <a:cxnSpLocks/>
          </p:cNvCxnSpPr>
          <p:nvPr/>
        </p:nvCxnSpPr>
        <p:spPr>
          <a:xfrm>
            <a:off x="10221868" y="3522031"/>
            <a:ext cx="221331" cy="2136314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873E5D-A6EF-4B0F-B648-D385D07861DA}"/>
              </a:ext>
            </a:extLst>
          </p:cNvPr>
          <p:cNvCxnSpPr>
            <a:cxnSpLocks/>
          </p:cNvCxnSpPr>
          <p:nvPr/>
        </p:nvCxnSpPr>
        <p:spPr>
          <a:xfrm>
            <a:off x="9714730" y="3289475"/>
            <a:ext cx="295433" cy="2416268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55FFEC8-37FA-417C-BB67-A430B57D1982}"/>
              </a:ext>
            </a:extLst>
          </p:cNvPr>
          <p:cNvCxnSpPr>
            <a:cxnSpLocks/>
          </p:cNvCxnSpPr>
          <p:nvPr/>
        </p:nvCxnSpPr>
        <p:spPr>
          <a:xfrm>
            <a:off x="6680592" y="2896533"/>
            <a:ext cx="740973" cy="2742565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7D5391-047D-4A09-B6B1-5D12C4FF165B}"/>
              </a:ext>
            </a:extLst>
          </p:cNvPr>
          <p:cNvCxnSpPr>
            <a:cxnSpLocks/>
          </p:cNvCxnSpPr>
          <p:nvPr/>
        </p:nvCxnSpPr>
        <p:spPr>
          <a:xfrm>
            <a:off x="4515408" y="2896533"/>
            <a:ext cx="644744" cy="2742565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200EC96-F94B-4FBD-B1B6-863D8AFF4280}"/>
              </a:ext>
            </a:extLst>
          </p:cNvPr>
          <p:cNvCxnSpPr>
            <a:cxnSpLocks/>
          </p:cNvCxnSpPr>
          <p:nvPr/>
        </p:nvCxnSpPr>
        <p:spPr>
          <a:xfrm>
            <a:off x="1840951" y="1953475"/>
            <a:ext cx="874500" cy="3685623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7CB2823-6A2A-4CBD-9798-E299112442D4}"/>
              </a:ext>
            </a:extLst>
          </p:cNvPr>
          <p:cNvCxnSpPr>
            <a:cxnSpLocks/>
          </p:cNvCxnSpPr>
          <p:nvPr/>
        </p:nvCxnSpPr>
        <p:spPr>
          <a:xfrm flipH="1" flipV="1">
            <a:off x="7085720" y="4120733"/>
            <a:ext cx="74352" cy="234201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771FD73-6F99-42D5-B3AC-2BC6574AEA34}"/>
              </a:ext>
            </a:extLst>
          </p:cNvPr>
          <p:cNvCxnSpPr>
            <a:cxnSpLocks/>
          </p:cNvCxnSpPr>
          <p:nvPr/>
        </p:nvCxnSpPr>
        <p:spPr>
          <a:xfrm>
            <a:off x="6940588" y="4145847"/>
            <a:ext cx="74352" cy="234201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50B65E8-4314-4AD7-A834-8F88812DF9F6}"/>
              </a:ext>
            </a:extLst>
          </p:cNvPr>
          <p:cNvGrpSpPr/>
          <p:nvPr/>
        </p:nvGrpSpPr>
        <p:grpSpPr>
          <a:xfrm rot="700083">
            <a:off x="9745109" y="4273098"/>
            <a:ext cx="219484" cy="259315"/>
            <a:chOff x="9745159" y="4274087"/>
            <a:chExt cx="219535" cy="259375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3231F113-3AB1-49AF-A707-24030EBBD89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90325" y="4274087"/>
              <a:ext cx="74369" cy="23425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7394EF3-3BD3-4AA1-9A58-9093070B4320}"/>
                </a:ext>
              </a:extLst>
            </p:cNvPr>
            <p:cNvCxnSpPr>
              <a:cxnSpLocks/>
            </p:cNvCxnSpPr>
            <p:nvPr/>
          </p:nvCxnSpPr>
          <p:spPr>
            <a:xfrm>
              <a:off x="9745159" y="4299207"/>
              <a:ext cx="74369" cy="23425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DE8FDD5-92AC-416F-BBBE-2F2307C667FA}"/>
              </a:ext>
            </a:extLst>
          </p:cNvPr>
          <p:cNvGrpSpPr/>
          <p:nvPr/>
        </p:nvGrpSpPr>
        <p:grpSpPr>
          <a:xfrm rot="700083">
            <a:off x="10218947" y="4425463"/>
            <a:ext cx="219484" cy="259315"/>
            <a:chOff x="9745159" y="4274087"/>
            <a:chExt cx="219535" cy="259375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633A082F-1847-478D-BA9C-B37524D2782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90325" y="4274087"/>
              <a:ext cx="74369" cy="23425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C4E07D21-AFCC-4E27-B33F-DD55962F0362}"/>
                </a:ext>
              </a:extLst>
            </p:cNvPr>
            <p:cNvCxnSpPr>
              <a:cxnSpLocks/>
            </p:cNvCxnSpPr>
            <p:nvPr/>
          </p:nvCxnSpPr>
          <p:spPr>
            <a:xfrm>
              <a:off x="9745159" y="4299207"/>
              <a:ext cx="74369" cy="23425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A052B24-CE20-4B70-9D42-C07B8B06BAA0}"/>
              </a:ext>
            </a:extLst>
          </p:cNvPr>
          <p:cNvGrpSpPr/>
          <p:nvPr/>
        </p:nvGrpSpPr>
        <p:grpSpPr>
          <a:xfrm>
            <a:off x="4799094" y="4425463"/>
            <a:ext cx="219484" cy="259315"/>
            <a:chOff x="9745159" y="4274087"/>
            <a:chExt cx="219535" cy="259375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5DF7289A-EE9A-43A0-B0D0-E665F8BC0A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90325" y="4274087"/>
              <a:ext cx="74369" cy="23425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AA9BF619-3586-44AD-B8F0-72645E691499}"/>
                </a:ext>
              </a:extLst>
            </p:cNvPr>
            <p:cNvCxnSpPr>
              <a:cxnSpLocks/>
            </p:cNvCxnSpPr>
            <p:nvPr/>
          </p:nvCxnSpPr>
          <p:spPr>
            <a:xfrm>
              <a:off x="9745159" y="4299207"/>
              <a:ext cx="74369" cy="23425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A1ABB17-5022-414B-8DBF-D5DFEC5A71BE}"/>
              </a:ext>
            </a:extLst>
          </p:cNvPr>
          <p:cNvGrpSpPr/>
          <p:nvPr/>
        </p:nvGrpSpPr>
        <p:grpSpPr>
          <a:xfrm>
            <a:off x="2294278" y="4186032"/>
            <a:ext cx="219484" cy="259315"/>
            <a:chOff x="9745159" y="4274087"/>
            <a:chExt cx="219535" cy="259375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D35C73AF-E652-4087-BD5B-1AB462F672D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90325" y="4274087"/>
              <a:ext cx="74369" cy="23425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E0B5707A-DAFA-488C-A8A3-E42519B01403}"/>
                </a:ext>
              </a:extLst>
            </p:cNvPr>
            <p:cNvCxnSpPr>
              <a:cxnSpLocks/>
            </p:cNvCxnSpPr>
            <p:nvPr/>
          </p:nvCxnSpPr>
          <p:spPr>
            <a:xfrm>
              <a:off x="9745159" y="4299207"/>
              <a:ext cx="74369" cy="23425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202D957-671F-49B6-A23F-7BD8BBFBC42D}"/>
              </a:ext>
            </a:extLst>
          </p:cNvPr>
          <p:cNvCxnSpPr>
            <a:cxnSpLocks/>
          </p:cNvCxnSpPr>
          <p:nvPr/>
        </p:nvCxnSpPr>
        <p:spPr>
          <a:xfrm flipV="1">
            <a:off x="4589972" y="3097071"/>
            <a:ext cx="2136845" cy="100953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C8A0657-5026-4416-8D94-9E3312910D3C}"/>
              </a:ext>
            </a:extLst>
          </p:cNvPr>
          <p:cNvCxnSpPr>
            <a:cxnSpLocks/>
          </p:cNvCxnSpPr>
          <p:nvPr/>
        </p:nvCxnSpPr>
        <p:spPr>
          <a:xfrm flipV="1">
            <a:off x="2715451" y="2972516"/>
            <a:ext cx="1799957" cy="82454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CD59288-9A3F-41C4-AE47-3DF1BF55A539}"/>
              </a:ext>
            </a:extLst>
          </p:cNvPr>
          <p:cNvCxnSpPr>
            <a:cxnSpLocks/>
          </p:cNvCxnSpPr>
          <p:nvPr/>
        </p:nvCxnSpPr>
        <p:spPr>
          <a:xfrm flipV="1">
            <a:off x="6900682" y="3370719"/>
            <a:ext cx="2814048" cy="30514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0C52496-C330-45E6-B600-7EB87466F2AA}"/>
              </a:ext>
            </a:extLst>
          </p:cNvPr>
          <p:cNvCxnSpPr>
            <a:cxnSpLocks/>
          </p:cNvCxnSpPr>
          <p:nvPr/>
        </p:nvCxnSpPr>
        <p:spPr>
          <a:xfrm flipV="1">
            <a:off x="9741605" y="3595060"/>
            <a:ext cx="453387" cy="8079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1975526-4854-4FF8-A3D3-2AFA9535195A}"/>
              </a:ext>
            </a:extLst>
          </p:cNvPr>
          <p:cNvCxnSpPr>
            <a:cxnSpLocks/>
          </p:cNvCxnSpPr>
          <p:nvPr/>
        </p:nvCxnSpPr>
        <p:spPr>
          <a:xfrm flipV="1">
            <a:off x="10443199" y="5505776"/>
            <a:ext cx="943509" cy="82434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4D57BD6F-D140-4B01-9353-B2B4FB16244B}"/>
              </a:ext>
            </a:extLst>
          </p:cNvPr>
          <p:cNvSpPr txBox="1"/>
          <p:nvPr/>
        </p:nvSpPr>
        <p:spPr bwMode="auto">
          <a:xfrm>
            <a:off x="3090673" y="3163784"/>
            <a:ext cx="1411297" cy="738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57109" eaLnBrk="0" fontAlgn="base" hangingPunct="0">
              <a:spcBef>
                <a:spcPct val="0"/>
              </a:spcBef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Miocene Ricardo Group.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DC5AB57-C5AE-41D5-AFEB-91AC3A933A00}"/>
              </a:ext>
            </a:extLst>
          </p:cNvPr>
          <p:cNvSpPr txBox="1"/>
          <p:nvPr/>
        </p:nvSpPr>
        <p:spPr bwMode="auto">
          <a:xfrm>
            <a:off x="1449708" y="1310760"/>
            <a:ext cx="1367046" cy="49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109" eaLnBrk="0" fontAlgn="base" hangingPunct="0">
              <a:spcBef>
                <a:spcPct val="0"/>
              </a:spcBef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Sierra Nevada</a:t>
            </a:r>
            <a:b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Frontal Fault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4EBA49D-3A8F-44DF-B7F7-98E13FDD52B1}"/>
              </a:ext>
            </a:extLst>
          </p:cNvPr>
          <p:cNvSpPr txBox="1"/>
          <p:nvPr/>
        </p:nvSpPr>
        <p:spPr bwMode="auto">
          <a:xfrm>
            <a:off x="2537394" y="2688360"/>
            <a:ext cx="2056562" cy="24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109" eaLnBrk="0" fontAlgn="base" hangingPunct="0">
              <a:spcBef>
                <a:spcPct val="0"/>
              </a:spcBef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Pleistocene Alluvium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D08D1B5-584F-417F-9548-21BBFC8574AB}"/>
              </a:ext>
            </a:extLst>
          </p:cNvPr>
          <p:cNvSpPr txBox="1"/>
          <p:nvPr/>
        </p:nvSpPr>
        <p:spPr bwMode="auto">
          <a:xfrm>
            <a:off x="3144586" y="4561695"/>
            <a:ext cx="365400" cy="24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109" eaLnBrk="0" fontAlgn="base" hangingPunct="0">
              <a:spcBef>
                <a:spcPct val="0"/>
              </a:spcBef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BC3DD955-A06F-47D7-99D6-0E1E342C4D53}"/>
              </a:ext>
            </a:extLst>
          </p:cNvPr>
          <p:cNvCxnSpPr>
            <a:cxnSpLocks/>
          </p:cNvCxnSpPr>
          <p:nvPr/>
        </p:nvCxnSpPr>
        <p:spPr>
          <a:xfrm flipH="1" flipV="1">
            <a:off x="3318481" y="4354769"/>
            <a:ext cx="3139" cy="2129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886613C0-1F17-46FA-8A18-A28572238DF7}"/>
              </a:ext>
            </a:extLst>
          </p:cNvPr>
          <p:cNvSpPr txBox="1"/>
          <p:nvPr/>
        </p:nvSpPr>
        <p:spPr bwMode="auto">
          <a:xfrm>
            <a:off x="8604920" y="3694478"/>
            <a:ext cx="2452026" cy="738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109" eaLnBrk="0" fontAlgn="base" hangingPunct="0">
              <a:spcBef>
                <a:spcPct val="0"/>
              </a:spcBef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Hydrological barrier</a:t>
            </a:r>
            <a:b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dividing the groundwater</a:t>
            </a:r>
            <a:b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basin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D5605DD-3922-4DA1-ACCF-0B8461444EEC}"/>
              </a:ext>
            </a:extLst>
          </p:cNvPr>
          <p:cNvGrpSpPr/>
          <p:nvPr/>
        </p:nvGrpSpPr>
        <p:grpSpPr>
          <a:xfrm>
            <a:off x="5658394" y="967038"/>
            <a:ext cx="5805096" cy="1030929"/>
            <a:chOff x="6172200" y="5431536"/>
            <a:chExt cx="5806440" cy="1031168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D3F56739-76AE-4245-BD24-C3EE02128D18}"/>
                </a:ext>
              </a:extLst>
            </p:cNvPr>
            <p:cNvPicPr/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1" t="-17501" r="3986" b="30"/>
            <a:stretch/>
          </p:blipFill>
          <p:spPr>
            <a:xfrm>
              <a:off x="6172200" y="5431536"/>
              <a:ext cx="5806440" cy="1031168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4552FC5-7320-4809-8775-FB338303FC9A}"/>
                </a:ext>
              </a:extLst>
            </p:cNvPr>
            <p:cNvSpPr txBox="1"/>
            <p:nvPr/>
          </p:nvSpPr>
          <p:spPr bwMode="auto">
            <a:xfrm>
              <a:off x="11515076" y="5702746"/>
              <a:ext cx="34785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457109" eaLnBrk="0" fontAlgn="base" hangingPunct="0">
                <a:spcBef>
                  <a:spcPct val="0"/>
                </a:spcBef>
              </a:pPr>
              <a:r>
                <a:rPr lang="da-DK" sz="1100" b="1" dirty="0">
                  <a:latin typeface="Verdana"/>
                  <a:ea typeface="Verdana" pitchFamily="34" charset="0"/>
                  <a:cs typeface="Verdana" pitchFamily="34" charset="0"/>
                </a:rPr>
                <a:t>Bed </a:t>
              </a:r>
              <a:br>
                <a:rPr lang="da-DK" sz="1100" b="1" dirty="0">
                  <a:latin typeface="Verdana"/>
                  <a:ea typeface="Verdana" pitchFamily="34" charset="0"/>
                  <a:cs typeface="Verdana" pitchFamily="34" charset="0"/>
                </a:rPr>
              </a:br>
              <a:r>
                <a:rPr lang="da-DK" sz="1100" b="1" dirty="0">
                  <a:latin typeface="Verdana"/>
                  <a:ea typeface="Verdana" pitchFamily="34" charset="0"/>
                  <a:cs typeface="Verdana" pitchFamily="34" charset="0"/>
                </a:rPr>
                <a:t>rock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F2F6B8F-5EEA-4FB5-A664-A45E09BA7643}"/>
                </a:ext>
              </a:extLst>
            </p:cNvPr>
            <p:cNvSpPr txBox="1"/>
            <p:nvPr/>
          </p:nvSpPr>
          <p:spPr bwMode="auto">
            <a:xfrm>
              <a:off x="10332760" y="5618107"/>
              <a:ext cx="979435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457109" eaLnBrk="0" fontAlgn="base" hangingPunct="0">
                <a:spcBef>
                  <a:spcPct val="0"/>
                </a:spcBef>
              </a:pPr>
              <a:r>
                <a:rPr lang="da-DK" sz="1100" b="1" dirty="0" err="1">
                  <a:latin typeface="Verdana"/>
                  <a:ea typeface="Verdana" pitchFamily="34" charset="0"/>
                  <a:cs typeface="Verdana" pitchFamily="34" charset="0"/>
                </a:rPr>
                <a:t>Unsaturated</a:t>
              </a:r>
              <a:endParaRPr lang="da-DK" sz="1100" b="1" dirty="0">
                <a:latin typeface="Verdana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283BC72-31CF-4C31-B3B3-3BCD6D19463E}"/>
                </a:ext>
              </a:extLst>
            </p:cNvPr>
            <p:cNvSpPr txBox="1"/>
            <p:nvPr/>
          </p:nvSpPr>
          <p:spPr bwMode="auto">
            <a:xfrm>
              <a:off x="7920784" y="5608963"/>
              <a:ext cx="782265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457109" eaLnBrk="0" fontAlgn="base" hangingPunct="0">
                <a:spcBef>
                  <a:spcPct val="0"/>
                </a:spcBef>
              </a:pPr>
              <a:r>
                <a:rPr lang="da-DK" sz="1100" b="1" dirty="0" err="1">
                  <a:latin typeface="Verdana"/>
                  <a:ea typeface="Verdana" pitchFamily="34" charset="0"/>
                  <a:cs typeface="Verdana" pitchFamily="34" charset="0"/>
                </a:rPr>
                <a:t>Saturated</a:t>
              </a:r>
              <a:endParaRPr lang="da-DK" sz="1100" b="1" dirty="0">
                <a:latin typeface="Verdana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86D743D-F220-4248-A362-ABACF5184C64}"/>
                </a:ext>
              </a:extLst>
            </p:cNvPr>
            <p:cNvSpPr txBox="1"/>
            <p:nvPr/>
          </p:nvSpPr>
          <p:spPr bwMode="auto">
            <a:xfrm>
              <a:off x="6333784" y="5872023"/>
              <a:ext cx="682879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457109" eaLnBrk="0" fontAlgn="base" hangingPunct="0">
                <a:spcBef>
                  <a:spcPct val="0"/>
                </a:spcBef>
              </a:pPr>
              <a:r>
                <a:rPr lang="da-DK" sz="1100" b="1" dirty="0" err="1">
                  <a:solidFill>
                    <a:schemeClr val="bg1"/>
                  </a:solidFill>
                  <a:latin typeface="Verdana"/>
                  <a:ea typeface="Verdana" pitchFamily="34" charset="0"/>
                  <a:cs typeface="Verdana" pitchFamily="34" charset="0"/>
                </a:rPr>
                <a:t>Brackish</a:t>
              </a:r>
              <a:endParaRPr lang="da-DK" sz="1100" b="1" dirty="0">
                <a:solidFill>
                  <a:schemeClr val="bg1"/>
                </a:solidFill>
                <a:latin typeface="Verdana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E507E84-1E07-4930-A727-498E173F53A1}"/>
                </a:ext>
              </a:extLst>
            </p:cNvPr>
            <p:cNvSpPr txBox="1"/>
            <p:nvPr/>
          </p:nvSpPr>
          <p:spPr bwMode="auto">
            <a:xfrm>
              <a:off x="7717507" y="5862481"/>
              <a:ext cx="336631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457109" eaLnBrk="0" fontAlgn="base" hangingPunct="0">
                <a:spcBef>
                  <a:spcPct val="0"/>
                </a:spcBef>
              </a:pPr>
              <a:r>
                <a:rPr lang="da-DK" sz="1100" b="1" dirty="0">
                  <a:latin typeface="Verdana"/>
                  <a:ea typeface="Verdana" pitchFamily="34" charset="0"/>
                  <a:cs typeface="Verdana" pitchFamily="34" charset="0"/>
                </a:rPr>
                <a:t>Clay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C6E21E3-FEDB-4B2E-9EF0-EAA1B66605F4}"/>
                </a:ext>
              </a:extLst>
            </p:cNvPr>
            <p:cNvSpPr txBox="1"/>
            <p:nvPr/>
          </p:nvSpPr>
          <p:spPr bwMode="auto">
            <a:xfrm>
              <a:off x="8967187" y="5859433"/>
              <a:ext cx="128400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457109" eaLnBrk="0" fontAlgn="base" hangingPunct="0">
                <a:spcBef>
                  <a:spcPct val="0"/>
                </a:spcBef>
              </a:pPr>
              <a:r>
                <a:rPr lang="da-DK" sz="1100" b="1" dirty="0">
                  <a:latin typeface="Verdana"/>
                  <a:ea typeface="Verdana" pitchFamily="34" charset="0"/>
                  <a:cs typeface="Verdana" pitchFamily="34" charset="0"/>
                </a:rPr>
                <a:t>Sand and </a:t>
              </a:r>
              <a:r>
                <a:rPr lang="da-DK" sz="1100" b="1" dirty="0" err="1">
                  <a:latin typeface="Verdana"/>
                  <a:ea typeface="Verdana" pitchFamily="34" charset="0"/>
                  <a:cs typeface="Verdana" pitchFamily="34" charset="0"/>
                </a:rPr>
                <a:t>gravel</a:t>
              </a:r>
              <a:endParaRPr lang="da-DK" sz="1100" b="1" dirty="0">
                <a:latin typeface="Verdana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4A30C004-69F4-451B-BEFA-F307317F43EE}"/>
              </a:ext>
            </a:extLst>
          </p:cNvPr>
          <p:cNvSpPr txBox="1"/>
          <p:nvPr/>
        </p:nvSpPr>
        <p:spPr bwMode="auto">
          <a:xfrm>
            <a:off x="1170861" y="2688359"/>
            <a:ext cx="849842" cy="49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57109" eaLnBrk="0" fontAlgn="base" hangingPunct="0"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 rock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1E09391-35C2-451A-9D24-34DA418F47D6}"/>
              </a:ext>
            </a:extLst>
          </p:cNvPr>
          <p:cNvSpPr txBox="1"/>
          <p:nvPr/>
        </p:nvSpPr>
        <p:spPr bwMode="auto">
          <a:xfrm>
            <a:off x="3441570" y="2176494"/>
            <a:ext cx="2456835" cy="24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109" eaLnBrk="0" fontAlgn="base" hangingPunct="0">
              <a:spcBef>
                <a:spcPct val="0"/>
              </a:spcBef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Potential infiltration sites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3C05014E-E3AD-4781-AAA5-CA7DEF00395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373668" y="3370719"/>
            <a:ext cx="3278857" cy="301851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0A9E1F8-492F-4972-ADBE-40C88A29E8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98268" y="6228382"/>
            <a:ext cx="12954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425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6354" y="952500"/>
            <a:ext cx="8789586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1) Engage with local agency to identify groundwater management questions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2) Develop the Data Management System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3) Compile existing data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4) Design the AEM survey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5) Acquire the AEM data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6) Analyze the AEM data to obtain the resistivity model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7) Interpret the resistivity models to extract the needed information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8) Integrate all data to generate the conceptual model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9) Answer the management questions, acknowledging uncertainty.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48770" y="244614"/>
            <a:ext cx="19564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GAP Workflow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8665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7AA1699-EDD7-7449-BF3F-FA8D85CC6392}"/>
              </a:ext>
            </a:extLst>
          </p:cNvPr>
          <p:cNvSpPr txBox="1"/>
          <p:nvPr/>
        </p:nvSpPr>
        <p:spPr>
          <a:xfrm>
            <a:off x="9163423" y="5586684"/>
            <a:ext cx="739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C6B36EA-5345-7148-A21E-FA63BAF9B914}"/>
              </a:ext>
            </a:extLst>
          </p:cNvPr>
          <p:cNvGrpSpPr/>
          <p:nvPr/>
        </p:nvGrpSpPr>
        <p:grpSpPr>
          <a:xfrm>
            <a:off x="832959" y="881541"/>
            <a:ext cx="4480800" cy="5964849"/>
            <a:chOff x="832959" y="1126864"/>
            <a:chExt cx="4480800" cy="596484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B53415B-5101-284E-8F35-8B5809264C4E}"/>
                </a:ext>
              </a:extLst>
            </p:cNvPr>
            <p:cNvSpPr txBox="1"/>
            <p:nvPr/>
          </p:nvSpPr>
          <p:spPr>
            <a:xfrm>
              <a:off x="832959" y="1126864"/>
              <a:ext cx="129253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Well Data</a:t>
              </a:r>
            </a:p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lithology</a:t>
              </a:r>
            </a:p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resistivity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854CC9E-2DE0-8243-8293-DB2BD636488A}"/>
                </a:ext>
              </a:extLst>
            </p:cNvPr>
            <p:cNvSpPr txBox="1"/>
            <p:nvPr/>
          </p:nvSpPr>
          <p:spPr>
            <a:xfrm>
              <a:off x="3795772" y="1164622"/>
              <a:ext cx="13532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AEM Data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55120CB0-B47D-F948-82B3-1A5A37D00A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89745" y="1664282"/>
              <a:ext cx="642290" cy="798534"/>
            </a:xfrm>
            <a:prstGeom prst="straightConnector1">
              <a:avLst/>
            </a:prstGeom>
            <a:ln w="920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3C0C577-9155-904F-A571-4215D98BEF76}"/>
                </a:ext>
              </a:extLst>
            </p:cNvPr>
            <p:cNvSpPr/>
            <p:nvPr/>
          </p:nvSpPr>
          <p:spPr>
            <a:xfrm>
              <a:off x="2075072" y="2484163"/>
              <a:ext cx="2229346" cy="1227433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Resistivity Model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B94BC888-55CB-3440-9933-324BB7B9297C}"/>
                </a:ext>
              </a:extLst>
            </p:cNvPr>
            <p:cNvCxnSpPr>
              <a:cxnSpLocks/>
            </p:cNvCxnSpPr>
            <p:nvPr/>
          </p:nvCxnSpPr>
          <p:spPr>
            <a:xfrm>
              <a:off x="2075072" y="1468712"/>
              <a:ext cx="884726" cy="994104"/>
            </a:xfrm>
            <a:prstGeom prst="straightConnector1">
              <a:avLst/>
            </a:prstGeom>
            <a:ln w="92075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1F73DF-CFCD-AD47-B6B5-66BFC310B03E}"/>
                </a:ext>
              </a:extLst>
            </p:cNvPr>
            <p:cNvSpPr txBox="1"/>
            <p:nvPr/>
          </p:nvSpPr>
          <p:spPr>
            <a:xfrm rot="18560572">
              <a:off x="2766041" y="1647462"/>
              <a:ext cx="1274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Inversion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898D4F7-ECF1-A841-8632-304D77D9B07E}"/>
                </a:ext>
              </a:extLst>
            </p:cNvPr>
            <p:cNvCxnSpPr>
              <a:cxnSpLocks/>
            </p:cNvCxnSpPr>
            <p:nvPr/>
          </p:nvCxnSpPr>
          <p:spPr>
            <a:xfrm>
              <a:off x="3274326" y="4826313"/>
              <a:ext cx="0" cy="596265"/>
            </a:xfrm>
            <a:prstGeom prst="straightConnector1">
              <a:avLst/>
            </a:prstGeom>
            <a:ln w="920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690A67A-F344-7640-9E22-2632F961B000}"/>
                </a:ext>
              </a:extLst>
            </p:cNvPr>
            <p:cNvSpPr/>
            <p:nvPr/>
          </p:nvSpPr>
          <p:spPr>
            <a:xfrm>
              <a:off x="2125948" y="5407080"/>
              <a:ext cx="2229346" cy="12274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Lithology Model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ECEE82C-F66F-5945-AC12-4F458C352A28}"/>
                </a:ext>
              </a:extLst>
            </p:cNvPr>
            <p:cNvSpPr txBox="1"/>
            <p:nvPr/>
          </p:nvSpPr>
          <p:spPr>
            <a:xfrm>
              <a:off x="1469058" y="4487759"/>
              <a:ext cx="3844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resistivity-to-lithology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transform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33F82CD-E003-9D48-903C-9D8D7159B975}"/>
                </a:ext>
              </a:extLst>
            </p:cNvPr>
            <p:cNvCxnSpPr/>
            <p:nvPr/>
          </p:nvCxnSpPr>
          <p:spPr>
            <a:xfrm flipV="1">
              <a:off x="3240621" y="4006058"/>
              <a:ext cx="0" cy="431744"/>
            </a:xfrm>
            <a:prstGeom prst="line">
              <a:avLst/>
            </a:prstGeom>
            <a:ln w="920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1139147-6442-4745-ADD9-8E5A1395E839}"/>
                </a:ext>
              </a:extLst>
            </p:cNvPr>
            <p:cNvSpPr/>
            <p:nvPr/>
          </p:nvSpPr>
          <p:spPr>
            <a:xfrm>
              <a:off x="2227472" y="2636563"/>
              <a:ext cx="2229346" cy="1227433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Resistivity Model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A97B88D-9D79-474A-8610-9DEA82557DFD}"/>
                </a:ext>
              </a:extLst>
            </p:cNvPr>
            <p:cNvSpPr/>
            <p:nvPr/>
          </p:nvSpPr>
          <p:spPr>
            <a:xfrm>
              <a:off x="2379872" y="2788963"/>
              <a:ext cx="2229346" cy="1227433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Resistivity Model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99229DB-1D9D-9443-9646-CD1770619A91}"/>
                </a:ext>
              </a:extLst>
            </p:cNvPr>
            <p:cNvSpPr/>
            <p:nvPr/>
          </p:nvSpPr>
          <p:spPr>
            <a:xfrm>
              <a:off x="2532272" y="2941363"/>
              <a:ext cx="2229346" cy="1227433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Resistivity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Model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FD3AA70-9572-0B40-AC63-00C06D994F9F}"/>
                </a:ext>
              </a:extLst>
            </p:cNvPr>
            <p:cNvSpPr/>
            <p:nvPr/>
          </p:nvSpPr>
          <p:spPr>
            <a:xfrm>
              <a:off x="2278348" y="5559480"/>
              <a:ext cx="2229346" cy="12274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Lithology Model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9EB368F-2BA0-5F48-B0BE-D69ED74E0DE1}"/>
                </a:ext>
              </a:extLst>
            </p:cNvPr>
            <p:cNvSpPr/>
            <p:nvPr/>
          </p:nvSpPr>
          <p:spPr>
            <a:xfrm>
              <a:off x="2430748" y="5711880"/>
              <a:ext cx="2229346" cy="12274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Lithology Model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F15B076-D833-1F43-AF25-8513FF6380A0}"/>
                </a:ext>
              </a:extLst>
            </p:cNvPr>
            <p:cNvSpPr/>
            <p:nvPr/>
          </p:nvSpPr>
          <p:spPr>
            <a:xfrm>
              <a:off x="2583148" y="5864280"/>
              <a:ext cx="2229346" cy="12274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Lithology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Model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43" name="Content Placeholder 3">
            <a:extLst>
              <a:ext uri="{FF2B5EF4-FFF2-40B4-BE49-F238E27FC236}">
                <a16:creationId xmlns:a16="http://schemas.microsoft.com/office/drawing/2014/main" id="{94A42E3C-FC8A-2647-B2D1-68A28831A1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7411" y="437100"/>
            <a:ext cx="1112557" cy="1477819"/>
          </a:xfrm>
          <a:prstGeom prst="rect">
            <a:avLst/>
          </a:prstGeom>
        </p:spPr>
      </p:pic>
      <p:pic>
        <p:nvPicPr>
          <p:cNvPr id="44" name="Content Placeholder 3">
            <a:extLst>
              <a:ext uri="{FF2B5EF4-FFF2-40B4-BE49-F238E27FC236}">
                <a16:creationId xmlns:a16="http://schemas.microsoft.com/office/drawing/2014/main" id="{92D26618-AAB7-0B41-9207-38F849F354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6383" y="1681515"/>
            <a:ext cx="6581107" cy="1881509"/>
          </a:xfr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E5B324C-AE24-F64E-BF9A-00C7362B61BC}"/>
              </a:ext>
            </a:extLst>
          </p:cNvPr>
          <p:cNvSpPr txBox="1"/>
          <p:nvPr/>
        </p:nvSpPr>
        <p:spPr>
          <a:xfrm>
            <a:off x="6785222" y="622012"/>
            <a:ext cx="2067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Display as Probabilities</a:t>
            </a:r>
          </a:p>
        </p:txBody>
      </p:sp>
      <p:pic>
        <p:nvPicPr>
          <p:cNvPr id="46" name="Content Placeholder 3">
            <a:extLst>
              <a:ext uri="{FF2B5EF4-FFF2-40B4-BE49-F238E27FC236}">
                <a16:creationId xmlns:a16="http://schemas.microsoft.com/office/drawing/2014/main" id="{3B4FBCC4-F825-BA4F-A04F-AA844983AE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7582"/>
          <a:stretch/>
        </p:blipFill>
        <p:spPr>
          <a:xfrm>
            <a:off x="5354790" y="4118386"/>
            <a:ext cx="6332700" cy="23025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4BCC13-73D4-4B4F-B626-44025522A1A0}"/>
              </a:ext>
            </a:extLst>
          </p:cNvPr>
          <p:cNvSpPr txBox="1"/>
          <p:nvPr/>
        </p:nvSpPr>
        <p:spPr>
          <a:xfrm>
            <a:off x="8839721" y="717318"/>
            <a:ext cx="2896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Darker = more probable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4F6C15-ED5C-E449-8F2E-6F90996E2B4A}"/>
              </a:ext>
            </a:extLst>
          </p:cNvPr>
          <p:cNvSpPr txBox="1"/>
          <p:nvPr/>
        </p:nvSpPr>
        <p:spPr>
          <a:xfrm>
            <a:off x="1469058" y="113499"/>
            <a:ext cx="9669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Interpretation in Probabilistic Framework to Quantify Uncertainty</a:t>
            </a:r>
          </a:p>
        </p:txBody>
      </p:sp>
    </p:spTree>
    <p:extLst>
      <p:ext uri="{BB962C8B-B14F-4D97-AF65-F5344CB8AC3E}">
        <p14:creationId xmlns:p14="http://schemas.microsoft.com/office/powerpoint/2010/main" val="3832752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484C3-43DD-44A7-AF73-D58CEE366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748" y="152309"/>
            <a:ext cx="11239471" cy="1325563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Use Probabilities of the Presence of a Lithologic Unit to Answer Questions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Example: What is the connectivity between the upper and the lower aquifer?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616CF82-5551-4BB4-AC67-436E42A52C96}"/>
              </a:ext>
            </a:extLst>
          </p:cNvPr>
          <p:cNvCxnSpPr>
            <a:cxnSpLocks/>
          </p:cNvCxnSpPr>
          <p:nvPr/>
        </p:nvCxnSpPr>
        <p:spPr>
          <a:xfrm>
            <a:off x="2233878" y="5423680"/>
            <a:ext cx="891701" cy="521683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F94871AE-E48B-4307-ADE8-4FAE701F6DF8}"/>
              </a:ext>
            </a:extLst>
          </p:cNvPr>
          <p:cNvSpPr txBox="1"/>
          <p:nvPr/>
        </p:nvSpPr>
        <p:spPr>
          <a:xfrm>
            <a:off x="8528835" y="2728877"/>
            <a:ext cx="3706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Probability of Sand/Gravel</a:t>
            </a:r>
          </a:p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(darker = more probable)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C885E8-AE61-F04F-9F1D-075EB823CCE7}"/>
              </a:ext>
            </a:extLst>
          </p:cNvPr>
          <p:cNvSpPr txBox="1"/>
          <p:nvPr/>
        </p:nvSpPr>
        <p:spPr>
          <a:xfrm>
            <a:off x="1556313" y="5781455"/>
            <a:ext cx="9362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Low probability of sand/gravel so there is a low level of probability that the upper and lower aquifers are connected.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410CF32-8B48-4824-84E2-8E80347BDC2A}"/>
              </a:ext>
            </a:extLst>
          </p:cNvPr>
          <p:cNvGrpSpPr/>
          <p:nvPr/>
        </p:nvGrpSpPr>
        <p:grpSpPr>
          <a:xfrm>
            <a:off x="149140" y="2258099"/>
            <a:ext cx="5361343" cy="2981325"/>
            <a:chOff x="135099" y="2228850"/>
            <a:chExt cx="5361343" cy="2981325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073BC4D-15B2-4F9E-ACE9-EB4AA741E96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5099" y="5007289"/>
              <a:ext cx="5361343" cy="202886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E790A4D-2DA5-4B1F-ADB9-247695B4D4D0}"/>
                </a:ext>
              </a:extLst>
            </p:cNvPr>
            <p:cNvCxnSpPr>
              <a:cxnSpLocks/>
            </p:cNvCxnSpPr>
            <p:nvPr/>
          </p:nvCxnSpPr>
          <p:spPr>
            <a:xfrm>
              <a:off x="5230356" y="2276812"/>
              <a:ext cx="61311" cy="2184742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7BFCEE9-67BC-49F9-BBC7-CDB317EA5721}"/>
                </a:ext>
              </a:extLst>
            </p:cNvPr>
            <p:cNvCxnSpPr>
              <a:cxnSpLocks/>
            </p:cNvCxnSpPr>
            <p:nvPr/>
          </p:nvCxnSpPr>
          <p:spPr>
            <a:xfrm>
              <a:off x="152400" y="2228850"/>
              <a:ext cx="1189437" cy="297231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1F71C00-0669-4ED8-99A2-7EFB1A9BE344}"/>
              </a:ext>
            </a:extLst>
          </p:cNvPr>
          <p:cNvGrpSpPr/>
          <p:nvPr/>
        </p:nvGrpSpPr>
        <p:grpSpPr>
          <a:xfrm>
            <a:off x="5956334" y="2210137"/>
            <a:ext cx="5361343" cy="2981325"/>
            <a:chOff x="135099" y="2228850"/>
            <a:chExt cx="5361343" cy="2981325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13C8BD3-DCBB-49AA-AC2A-BAF9E93D0C7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5099" y="5007289"/>
              <a:ext cx="5361343" cy="202886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44DBAE6-C8AC-4CD2-AA3E-B679898E26AB}"/>
                </a:ext>
              </a:extLst>
            </p:cNvPr>
            <p:cNvCxnSpPr>
              <a:cxnSpLocks/>
            </p:cNvCxnSpPr>
            <p:nvPr/>
          </p:nvCxnSpPr>
          <p:spPr>
            <a:xfrm>
              <a:off x="5230356" y="2276812"/>
              <a:ext cx="61311" cy="2184742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4F9A301-891E-4F0C-9E85-4CFF72A56600}"/>
                </a:ext>
              </a:extLst>
            </p:cNvPr>
            <p:cNvCxnSpPr>
              <a:cxnSpLocks/>
            </p:cNvCxnSpPr>
            <p:nvPr/>
          </p:nvCxnSpPr>
          <p:spPr>
            <a:xfrm>
              <a:off x="152400" y="2228850"/>
              <a:ext cx="1189437" cy="297231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F4CF0B-6AFA-444A-995A-9F06F97501F6}"/>
              </a:ext>
            </a:extLst>
          </p:cNvPr>
          <p:cNvGrpSpPr/>
          <p:nvPr/>
        </p:nvGrpSpPr>
        <p:grpSpPr>
          <a:xfrm>
            <a:off x="3125579" y="1621834"/>
            <a:ext cx="5494374" cy="3809875"/>
            <a:chOff x="5948767" y="1757509"/>
            <a:chExt cx="5494374" cy="3809875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90B8FFC-9603-5544-8375-3DC0A3DC7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48767" y="1757509"/>
              <a:ext cx="5381782" cy="3809875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9B097A9-7572-7743-A68D-CC1BE681D9DF}"/>
                </a:ext>
              </a:extLst>
            </p:cNvPr>
            <p:cNvGrpSpPr/>
            <p:nvPr/>
          </p:nvGrpSpPr>
          <p:grpSpPr>
            <a:xfrm>
              <a:off x="5956334" y="2210137"/>
              <a:ext cx="5486807" cy="2981325"/>
              <a:chOff x="135099" y="2228850"/>
              <a:chExt cx="5486807" cy="2981325"/>
            </a:xfrm>
          </p:grpSpPr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64208104-A663-E343-8A29-024EE9B2AD7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35099" y="5007289"/>
                <a:ext cx="5361343" cy="202886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EC90E64-0335-7A42-88C0-E32726B5AC62}"/>
                  </a:ext>
                </a:extLst>
              </p:cNvPr>
              <p:cNvSpPr txBox="1"/>
              <p:nvPr/>
            </p:nvSpPr>
            <p:spPr>
              <a:xfrm>
                <a:off x="2096379" y="4838678"/>
                <a:ext cx="1029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~50 km</a:t>
                </a:r>
              </a:p>
            </p:txBody>
          </p: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AB659A25-CC8F-4849-A70B-56D137AD0B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0356" y="2276812"/>
                <a:ext cx="61311" cy="2184742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C8527C4-CA88-E94A-B3D0-294F36C3E469}"/>
                  </a:ext>
                </a:extLst>
              </p:cNvPr>
              <p:cNvSpPr txBox="1"/>
              <p:nvPr/>
            </p:nvSpPr>
            <p:spPr>
              <a:xfrm>
                <a:off x="4565689" y="3429000"/>
                <a:ext cx="105621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500 m</a:t>
                </a:r>
              </a:p>
            </p:txBody>
          </p: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C9DBA592-4329-4644-A792-99D32AEB14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2400" y="2228850"/>
                <a:ext cx="1189437" cy="297231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223F20C-AEDA-5A4B-8741-29303A180A5B}"/>
                  </a:ext>
                </a:extLst>
              </p:cNvPr>
              <p:cNvSpPr txBox="1"/>
              <p:nvPr/>
            </p:nvSpPr>
            <p:spPr>
              <a:xfrm>
                <a:off x="192247" y="2335354"/>
                <a:ext cx="105621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~30 km</a:t>
                </a:r>
              </a:p>
            </p:txBody>
          </p: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C882B74-C27B-E34B-9BE2-FED726EDEA88}"/>
              </a:ext>
            </a:extLst>
          </p:cNvPr>
          <p:cNvSpPr txBox="1"/>
          <p:nvPr/>
        </p:nvSpPr>
        <p:spPr>
          <a:xfrm>
            <a:off x="1433070" y="2446814"/>
            <a:ext cx="1514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Upper Aquifer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54E2967-5C42-6841-8177-9D277813B100}"/>
              </a:ext>
            </a:extLst>
          </p:cNvPr>
          <p:cNvSpPr txBox="1"/>
          <p:nvPr/>
        </p:nvSpPr>
        <p:spPr>
          <a:xfrm>
            <a:off x="1403096" y="3393344"/>
            <a:ext cx="1504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Lower Aquifer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4D712E-1FBF-E24B-A2B0-FDD94CDB3812}"/>
              </a:ext>
            </a:extLst>
          </p:cNvPr>
          <p:cNvSpPr txBox="1"/>
          <p:nvPr/>
        </p:nvSpPr>
        <p:spPr>
          <a:xfrm>
            <a:off x="1212560" y="2906683"/>
            <a:ext cx="1763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in here?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CEA476A-D964-3D46-BE6D-5365516CB644}"/>
              </a:ext>
            </a:extLst>
          </p:cNvPr>
          <p:cNvCxnSpPr/>
          <p:nvPr/>
        </p:nvCxnSpPr>
        <p:spPr>
          <a:xfrm>
            <a:off x="3133146" y="3082820"/>
            <a:ext cx="899505" cy="131975"/>
          </a:xfrm>
          <a:prstGeom prst="straightConnector1">
            <a:avLst/>
          </a:prstGeom>
          <a:ln w="793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57325AB-81D2-7A4C-8E45-3F8A35ED1280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617750" y="3082821"/>
            <a:ext cx="594810" cy="8528"/>
          </a:xfrm>
          <a:prstGeom prst="line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4F44DC9-5970-7744-BC94-9691F44F7B2B}"/>
              </a:ext>
            </a:extLst>
          </p:cNvPr>
          <p:cNvCxnSpPr>
            <a:cxnSpLocks/>
          </p:cNvCxnSpPr>
          <p:nvPr/>
        </p:nvCxnSpPr>
        <p:spPr>
          <a:xfrm flipH="1" flipV="1">
            <a:off x="669286" y="5984894"/>
            <a:ext cx="655596" cy="1"/>
          </a:xfrm>
          <a:prstGeom prst="line">
            <a:avLst/>
          </a:prstGeom>
          <a:ln w="412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1EF9739-0D74-4741-86C9-0EC31D15E565}"/>
              </a:ext>
            </a:extLst>
          </p:cNvPr>
          <p:cNvCxnSpPr>
            <a:cxnSpLocks/>
          </p:cNvCxnSpPr>
          <p:nvPr/>
        </p:nvCxnSpPr>
        <p:spPr>
          <a:xfrm flipV="1">
            <a:off x="617749" y="3078849"/>
            <a:ext cx="0" cy="287504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9650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17353" y="158673"/>
            <a:ext cx="3998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Arial"/>
                <a:cs typeface="Arial"/>
              </a:rPr>
              <a:t>Airborne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 Electromagnetic Method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7702" y="2179359"/>
            <a:ext cx="5364080" cy="3583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8638" y="1000647"/>
            <a:ext cx="1327500" cy="1552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5253" y="694352"/>
            <a:ext cx="1721250" cy="495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89910" y="4452008"/>
            <a:ext cx="7486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19228C-7D25-AE40-8858-7ED1F2B1274A}"/>
              </a:ext>
            </a:extLst>
          </p:cNvPr>
          <p:cNvSpPr txBox="1"/>
          <p:nvPr/>
        </p:nvSpPr>
        <p:spPr>
          <a:xfrm>
            <a:off x="1267807" y="6163648"/>
            <a:ext cx="10118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Our vision: The use of AEM data as an integral part of building groundwater models throughout California.</a:t>
            </a:r>
          </a:p>
        </p:txBody>
      </p:sp>
    </p:spTree>
    <p:extLst>
      <p:ext uri="{BB962C8B-B14F-4D97-AF65-F5344CB8AC3E}">
        <p14:creationId xmlns:p14="http://schemas.microsoft.com/office/powerpoint/2010/main" val="264398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889910" y="4766339"/>
            <a:ext cx="7486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5088" y="1803537"/>
            <a:ext cx="4404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How to do this throughout California?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D01A49-9CE0-0D4D-8F57-D9271D554DD3}"/>
              </a:ext>
            </a:extLst>
          </p:cNvPr>
          <p:cNvSpPr/>
          <p:nvPr/>
        </p:nvSpPr>
        <p:spPr>
          <a:xfrm>
            <a:off x="887978" y="98576"/>
            <a:ext cx="9501207" cy="748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b="1" dirty="0">
                <a:latin typeface="Arial"/>
                <a:cs typeface="Arial"/>
              </a:rPr>
              <a:t>The use of AEM data in the development of the hydrogeologic conceptual model:</a:t>
            </a:r>
          </a:p>
          <a:p>
            <a:pPr algn="ctr">
              <a:spcAft>
                <a:spcPts val="800"/>
              </a:spcAft>
            </a:pPr>
            <a:r>
              <a:rPr lang="en-US" b="1" dirty="0">
                <a:latin typeface="Arial"/>
                <a:cs typeface="Arial"/>
              </a:rPr>
              <a:t>Developing the optimal workflow </a:t>
            </a:r>
            <a:endParaRPr lang="en-US" b="1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E9FB816-F33D-A24B-BD37-5B43052DE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7702" y="2698650"/>
            <a:ext cx="5364080" cy="3583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F6626F-2229-BC45-B6B8-3453748A5C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8638" y="1519938"/>
            <a:ext cx="1327500" cy="1552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DECE18-5AB1-1D43-9909-3B97AA1491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5253" y="1213643"/>
            <a:ext cx="1721250" cy="49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43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92460" y="186263"/>
            <a:ext cx="8572342" cy="5970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/>
                <a:cs typeface="Arial"/>
              </a:rPr>
              <a:t>G</a:t>
            </a:r>
            <a:r>
              <a:rPr lang="en-US" sz="2000" dirty="0">
                <a:latin typeface="Arial"/>
                <a:cs typeface="Arial"/>
              </a:rPr>
              <a:t>roundwater </a:t>
            </a:r>
            <a:r>
              <a:rPr lang="en-US" sz="2000" b="1" dirty="0">
                <a:latin typeface="Arial"/>
                <a:cs typeface="Arial"/>
              </a:rPr>
              <a:t>A</a:t>
            </a:r>
            <a:r>
              <a:rPr lang="en-US" sz="2000" dirty="0">
                <a:latin typeface="Arial"/>
                <a:cs typeface="Arial"/>
              </a:rPr>
              <a:t>rchitecture </a:t>
            </a:r>
            <a:r>
              <a:rPr lang="en-US" sz="2000" b="1" dirty="0">
                <a:latin typeface="Arial"/>
                <a:cs typeface="Arial"/>
              </a:rPr>
              <a:t>P</a:t>
            </a:r>
            <a:r>
              <a:rPr lang="en-US" sz="2000" dirty="0">
                <a:latin typeface="Arial"/>
                <a:cs typeface="Arial"/>
              </a:rPr>
              <a:t>roject: 2018-2020</a:t>
            </a:r>
          </a:p>
          <a:p>
            <a:pPr algn="ctr"/>
            <a:endParaRPr lang="en-US" sz="2000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Three pilot studies to develop the optimal workflow for the use of AEM data in the development of the hydrogeologic conceptual model.</a:t>
            </a:r>
          </a:p>
          <a:p>
            <a:endParaRPr lang="en-US" b="1" dirty="0">
              <a:latin typeface="Arial"/>
              <a:cs typeface="Arial"/>
            </a:endParaRPr>
          </a:p>
          <a:p>
            <a:r>
              <a:rPr lang="en-US" b="1" dirty="0">
                <a:latin typeface="Arial"/>
                <a:cs typeface="Arial"/>
              </a:rPr>
              <a:t>Project Leads:</a:t>
            </a:r>
          </a:p>
          <a:p>
            <a:r>
              <a:rPr lang="en-US" dirty="0">
                <a:latin typeface="Arial"/>
                <a:cs typeface="Arial"/>
              </a:rPr>
              <a:t>Rosemary Knight (Stanford)</a:t>
            </a:r>
          </a:p>
          <a:p>
            <a:r>
              <a:rPr lang="en-US" dirty="0">
                <a:latin typeface="Arial"/>
                <a:cs typeface="Arial"/>
              </a:rPr>
              <a:t>Max </a:t>
            </a:r>
            <a:r>
              <a:rPr lang="en-US" dirty="0" err="1">
                <a:latin typeface="Arial"/>
                <a:cs typeface="Arial"/>
              </a:rPr>
              <a:t>Halkjær</a:t>
            </a:r>
            <a:r>
              <a:rPr lang="en-US" dirty="0">
                <a:latin typeface="Arial"/>
                <a:cs typeface="Arial"/>
              </a:rPr>
              <a:t> (</a:t>
            </a:r>
            <a:r>
              <a:rPr lang="en-US" dirty="0" err="1">
                <a:latin typeface="Arial"/>
                <a:cs typeface="Arial"/>
              </a:rPr>
              <a:t>Ramboll</a:t>
            </a:r>
            <a:r>
              <a:rPr lang="en-US" dirty="0">
                <a:latin typeface="Arial"/>
                <a:cs typeface="Arial"/>
              </a:rPr>
              <a:t>)		</a:t>
            </a:r>
          </a:p>
          <a:p>
            <a:r>
              <a:rPr lang="en-US" dirty="0">
                <a:latin typeface="Arial"/>
                <a:cs typeface="Arial"/>
              </a:rPr>
              <a:t>Niels-Peter Jensen (I-GIS)</a:t>
            </a:r>
          </a:p>
          <a:p>
            <a:r>
              <a:rPr lang="en-US" dirty="0" err="1">
                <a:latin typeface="Arial"/>
                <a:cs typeface="Arial"/>
              </a:rPr>
              <a:t>Esben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Auken</a:t>
            </a:r>
            <a:r>
              <a:rPr lang="en-US" dirty="0">
                <a:latin typeface="Arial"/>
                <a:cs typeface="Arial"/>
              </a:rPr>
              <a:t> (Aarhus University)</a:t>
            </a:r>
          </a:p>
          <a:p>
            <a:r>
              <a:rPr lang="en-US" dirty="0">
                <a:latin typeface="Arial"/>
                <a:cs typeface="Arial"/>
              </a:rPr>
              <a:t>Jim </a:t>
            </a:r>
            <a:r>
              <a:rPr lang="en-US" dirty="0" err="1">
                <a:latin typeface="Arial"/>
                <a:cs typeface="Arial"/>
              </a:rPr>
              <a:t>Cannia</a:t>
            </a:r>
            <a:r>
              <a:rPr lang="en-US" dirty="0">
                <a:latin typeface="Arial"/>
                <a:cs typeface="Arial"/>
              </a:rPr>
              <a:t> (Aqua Geo Frameworks)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b="1" dirty="0">
                <a:latin typeface="Arial"/>
                <a:cs typeface="Arial"/>
              </a:rPr>
              <a:t>Project Partners:</a:t>
            </a:r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Butte </a:t>
            </a:r>
            <a:r>
              <a:rPr lang="en-US" dirty="0" err="1">
                <a:latin typeface="Arial"/>
                <a:cs typeface="Arial"/>
              </a:rPr>
              <a:t>Cty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Dept</a:t>
            </a:r>
            <a:r>
              <a:rPr lang="en-US" dirty="0">
                <a:latin typeface="Arial"/>
                <a:cs typeface="Arial"/>
              </a:rPr>
              <a:t> of Water &amp; Resource Conservation: Paul </a:t>
            </a:r>
            <a:r>
              <a:rPr lang="en-US" dirty="0" err="1">
                <a:latin typeface="Arial"/>
                <a:cs typeface="Arial"/>
              </a:rPr>
              <a:t>Gosselin</a:t>
            </a:r>
            <a:r>
              <a:rPr lang="en-US" dirty="0">
                <a:latin typeface="Arial"/>
                <a:cs typeface="Arial"/>
              </a:rPr>
              <a:t>, Christina Buck</a:t>
            </a:r>
          </a:p>
          <a:p>
            <a:r>
              <a:rPr lang="en-US" dirty="0">
                <a:latin typeface="Arial"/>
                <a:cs typeface="Arial"/>
              </a:rPr>
              <a:t>Indian Wells Valley Water District: Don </a:t>
            </a:r>
            <a:r>
              <a:rPr lang="en-US" dirty="0" err="1">
                <a:latin typeface="Arial"/>
                <a:cs typeface="Arial"/>
              </a:rPr>
              <a:t>Zdeba</a:t>
            </a:r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San Luis Obispo </a:t>
            </a:r>
            <a:r>
              <a:rPr lang="en-US" dirty="0" err="1">
                <a:latin typeface="Arial"/>
                <a:cs typeface="Arial"/>
              </a:rPr>
              <a:t>Cty</a:t>
            </a:r>
            <a:r>
              <a:rPr lang="en-US" dirty="0">
                <a:latin typeface="Arial"/>
                <a:cs typeface="Arial"/>
              </a:rPr>
              <a:t>: Catherine Martin, Ray </a:t>
            </a:r>
            <a:r>
              <a:rPr lang="en-US" dirty="0" err="1">
                <a:latin typeface="Arial"/>
                <a:cs typeface="Arial"/>
              </a:rPr>
              <a:t>Dienzo</a:t>
            </a:r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b="1" dirty="0">
                <a:latin typeface="Arial"/>
                <a:cs typeface="Arial"/>
              </a:rPr>
              <a:t>Funding:</a:t>
            </a:r>
          </a:p>
          <a:p>
            <a:r>
              <a:rPr lang="en-US" dirty="0">
                <a:latin typeface="Arial"/>
                <a:cs typeface="Arial"/>
              </a:rPr>
              <a:t>Local agencies</a:t>
            </a:r>
          </a:p>
          <a:p>
            <a:r>
              <a:rPr lang="en-US" dirty="0">
                <a:latin typeface="Arial"/>
                <a:cs typeface="Arial"/>
              </a:rPr>
              <a:t>California Dept of Water Resources, State Water Resources Control Board</a:t>
            </a:r>
          </a:p>
          <a:p>
            <a:r>
              <a:rPr lang="en-US" dirty="0">
                <a:latin typeface="Arial"/>
                <a:cs typeface="Arial"/>
              </a:rPr>
              <a:t>Danish EPA</a:t>
            </a:r>
          </a:p>
        </p:txBody>
      </p:sp>
    </p:spTree>
    <p:extLst>
      <p:ext uri="{BB962C8B-B14F-4D97-AF65-F5344CB8AC3E}">
        <p14:creationId xmlns:p14="http://schemas.microsoft.com/office/powerpoint/2010/main" val="1719766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6354" y="952500"/>
            <a:ext cx="8789586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1) Engage with local agency to identify groundwater management questions</a:t>
            </a:r>
          </a:p>
          <a:p>
            <a:r>
              <a:rPr lang="en-US" sz="2000" dirty="0">
                <a:latin typeface="Arial"/>
                <a:cs typeface="Arial"/>
              </a:rPr>
              <a:t>	</a:t>
            </a:r>
          </a:p>
          <a:p>
            <a:r>
              <a:rPr lang="en-US" sz="2000" dirty="0">
                <a:latin typeface="Arial"/>
                <a:cs typeface="Arial"/>
              </a:rPr>
              <a:t>2) Develop the Data Management System</a:t>
            </a:r>
          </a:p>
          <a:p>
            <a:r>
              <a:rPr lang="en-US" sz="2000" dirty="0">
                <a:latin typeface="Arial"/>
                <a:cs typeface="Arial"/>
              </a:rPr>
              <a:t> </a:t>
            </a:r>
          </a:p>
          <a:p>
            <a:r>
              <a:rPr lang="en-US" sz="2000" dirty="0">
                <a:latin typeface="Arial"/>
                <a:cs typeface="Arial"/>
              </a:rPr>
              <a:t>3) Compile existing data</a:t>
            </a:r>
          </a:p>
          <a:p>
            <a:r>
              <a:rPr lang="en-US" sz="2000" dirty="0">
                <a:latin typeface="Arial"/>
                <a:cs typeface="Arial"/>
              </a:rPr>
              <a:t> </a:t>
            </a:r>
          </a:p>
          <a:p>
            <a:r>
              <a:rPr lang="en-US" sz="2000" dirty="0">
                <a:latin typeface="Arial"/>
                <a:cs typeface="Arial"/>
              </a:rPr>
              <a:t>4) Design the AEM survey</a:t>
            </a:r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5) Acquire the AEM data</a:t>
            </a:r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6) Analyze the AEM data to obtain the resistivity model</a:t>
            </a:r>
          </a:p>
          <a:p>
            <a:r>
              <a:rPr lang="en-US" sz="2000" dirty="0">
                <a:latin typeface="Arial"/>
                <a:cs typeface="Arial"/>
              </a:rPr>
              <a:t> </a:t>
            </a:r>
          </a:p>
          <a:p>
            <a:r>
              <a:rPr lang="en-US" sz="2000" dirty="0">
                <a:latin typeface="Arial"/>
                <a:cs typeface="Arial"/>
              </a:rPr>
              <a:t>7) Interpret the resistivity models to extract the needed information</a:t>
            </a:r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8) Integrate all data to generate the conceptual model</a:t>
            </a:r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9) Answer the management questions, acknowledging uncertainty.</a:t>
            </a:r>
          </a:p>
          <a:p>
            <a:endParaRPr lang="en-US" sz="2000" dirty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 </a:t>
            </a:r>
          </a:p>
          <a:p>
            <a:endParaRPr lang="en-US" sz="20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48770" y="244614"/>
            <a:ext cx="19564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GAP Workflow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50873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6354" y="952500"/>
            <a:ext cx="8789586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1) Engage with local agency to identify groundwater management questions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	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2) Develop the Data Management System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 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3) Compile existing data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 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4) Design the AEM survey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5) Acquire the AEM data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6) Analyze the AEM data to obtain the resistivity model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 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7) Interpret the resistivity models to extract the needed information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8) Integrate all data to generate the conceptual model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9) Answer the management questions, acknowledging uncertainty.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 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48770" y="244614"/>
            <a:ext cx="19564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GAP Workflow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40912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CC0E9CB-6A02-EA46-970F-9196B76552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9125" y="10769"/>
            <a:ext cx="6174313" cy="683646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F468F2F-07B2-0746-A520-4FA063155569}"/>
              </a:ext>
            </a:extLst>
          </p:cNvPr>
          <p:cNvGrpSpPr/>
          <p:nvPr/>
        </p:nvGrpSpPr>
        <p:grpSpPr>
          <a:xfrm>
            <a:off x="5727940" y="1785623"/>
            <a:ext cx="5390295" cy="3960613"/>
            <a:chOff x="4520242" y="1785623"/>
            <a:chExt cx="5390295" cy="396061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706020D-D3DB-7A45-8D51-D32684D2FA06}"/>
                </a:ext>
              </a:extLst>
            </p:cNvPr>
            <p:cNvSpPr/>
            <p:nvPr/>
          </p:nvSpPr>
          <p:spPr>
            <a:xfrm>
              <a:off x="7521399" y="4932492"/>
              <a:ext cx="2036670" cy="541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8280EA2-5E43-4743-AF37-B241B3FBBEE0}"/>
                </a:ext>
              </a:extLst>
            </p:cNvPr>
            <p:cNvSpPr/>
            <p:nvPr/>
          </p:nvSpPr>
          <p:spPr>
            <a:xfrm>
              <a:off x="4520242" y="4324844"/>
              <a:ext cx="2683896" cy="578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9F5884A-C0FA-C840-A8BC-7F99A4A950AF}"/>
                </a:ext>
              </a:extLst>
            </p:cNvPr>
            <p:cNvSpPr/>
            <p:nvPr/>
          </p:nvSpPr>
          <p:spPr>
            <a:xfrm>
              <a:off x="5235677" y="1785623"/>
              <a:ext cx="2285721" cy="8640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791CAD7-AD94-284E-AA8B-71D182DB05B0}"/>
                </a:ext>
              </a:extLst>
            </p:cNvPr>
            <p:cNvSpPr txBox="1"/>
            <p:nvPr/>
          </p:nvSpPr>
          <p:spPr>
            <a:xfrm>
              <a:off x="5235677" y="1818707"/>
              <a:ext cx="23869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Butte/Glenn Counties</a:t>
              </a:r>
            </a:p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Paul Gosselin Christina Buck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F7D6E8D-E7E9-D445-8132-0CA36BD27910}"/>
                </a:ext>
              </a:extLst>
            </p:cNvPr>
            <p:cNvSpPr txBox="1"/>
            <p:nvPr/>
          </p:nvSpPr>
          <p:spPr>
            <a:xfrm>
              <a:off x="4567514" y="4338391"/>
              <a:ext cx="31131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San Luis Obispo County</a:t>
              </a:r>
            </a:p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Catherine Martin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ACB7E96-686E-C84E-A072-15488D97CB5A}"/>
                </a:ext>
              </a:extLst>
            </p:cNvPr>
            <p:cNvSpPr/>
            <p:nvPr/>
          </p:nvSpPr>
          <p:spPr>
            <a:xfrm>
              <a:off x="7221283" y="5112062"/>
              <a:ext cx="264503" cy="264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CFA590-8110-6C43-BC17-1A83A5EF22C9}"/>
                </a:ext>
              </a:extLst>
            </p:cNvPr>
            <p:cNvSpPr/>
            <p:nvPr/>
          </p:nvSpPr>
          <p:spPr>
            <a:xfrm>
              <a:off x="5482111" y="5059021"/>
              <a:ext cx="264503" cy="264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97960B2-1722-1143-9C32-FDF9BD7E0D5E}"/>
                </a:ext>
              </a:extLst>
            </p:cNvPr>
            <p:cNvSpPr/>
            <p:nvPr/>
          </p:nvSpPr>
          <p:spPr>
            <a:xfrm>
              <a:off x="4915962" y="1954599"/>
              <a:ext cx="264503" cy="264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4F74F11-7913-E04E-853B-BFB7C162BF58}"/>
                </a:ext>
              </a:extLst>
            </p:cNvPr>
            <p:cNvSpPr txBox="1"/>
            <p:nvPr/>
          </p:nvSpPr>
          <p:spPr>
            <a:xfrm>
              <a:off x="7567892" y="4915239"/>
              <a:ext cx="23426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Indian Wells Valley</a:t>
              </a:r>
            </a:p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Don </a:t>
              </a: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Zdeba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92FE4F0-9F40-614B-8AFF-8D2EF21C4CBB}"/>
              </a:ext>
            </a:extLst>
          </p:cNvPr>
          <p:cNvSpPr txBox="1"/>
          <p:nvPr/>
        </p:nvSpPr>
        <p:spPr>
          <a:xfrm>
            <a:off x="117929" y="788769"/>
            <a:ext cx="4161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Local Agency Partners</a:t>
            </a:r>
          </a:p>
        </p:txBody>
      </p:sp>
    </p:spTree>
    <p:extLst>
      <p:ext uri="{BB962C8B-B14F-4D97-AF65-F5344CB8AC3E}">
        <p14:creationId xmlns:p14="http://schemas.microsoft.com/office/powerpoint/2010/main" val="2687067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84B687-BB10-2A4B-8BEF-94EE189E18E0}"/>
              </a:ext>
            </a:extLst>
          </p:cNvPr>
          <p:cNvSpPr txBox="1"/>
          <p:nvPr/>
        </p:nvSpPr>
        <p:spPr>
          <a:xfrm>
            <a:off x="1482397" y="2105561"/>
            <a:ext cx="92272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“Decision-Aware Geophysics”</a:t>
            </a:r>
          </a:p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are the groundwater management decisions that need to be addressed?</a:t>
            </a:r>
          </a:p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guides every step of the workflow.</a:t>
            </a:r>
          </a:p>
        </p:txBody>
      </p:sp>
    </p:spTree>
    <p:extLst>
      <p:ext uri="{BB962C8B-B14F-4D97-AF65-F5344CB8AC3E}">
        <p14:creationId xmlns:p14="http://schemas.microsoft.com/office/powerpoint/2010/main" val="1965111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oScene3D_Skabelo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3412</TotalTime>
  <Words>2572</Words>
  <Application>Microsoft Macintosh PowerPoint</Application>
  <PresentationFormat>Widescreen</PresentationFormat>
  <Paragraphs>606</Paragraphs>
  <Slides>39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39</vt:i4>
      </vt:variant>
    </vt:vector>
  </HeadingPairs>
  <TitlesOfParts>
    <vt:vector size="52" baseType="lpstr">
      <vt:lpstr>Arial</vt:lpstr>
      <vt:lpstr>Calibri</vt:lpstr>
      <vt:lpstr>Calibri Light</vt:lpstr>
      <vt:lpstr>Corbel</vt:lpstr>
      <vt:lpstr>Symbol</vt:lpstr>
      <vt:lpstr>Times New Roman</vt:lpstr>
      <vt:lpstr>Trebuchet MS</vt:lpstr>
      <vt:lpstr>Verdana</vt:lpstr>
      <vt:lpstr>Office Theme</vt:lpstr>
      <vt:lpstr>GeoScene3D_Skabelon</vt:lpstr>
      <vt:lpstr>17_Office Theme</vt:lpstr>
      <vt:lpstr>15_Office Theme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GeoSuite?</vt:lpstr>
      <vt:lpstr>GeoSuite DMS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from Butte and Glenn Counties</vt:lpstr>
      <vt:lpstr>PowerPoint Presentation</vt:lpstr>
      <vt:lpstr>Butte/Glenn Counties 3D View Hydrogeologic Units- Looking North</vt:lpstr>
      <vt:lpstr>Example from Indian Wells Valley: Interpretation of Structures and Lithology</vt:lpstr>
      <vt:lpstr>PowerPoint Presentation</vt:lpstr>
      <vt:lpstr>PowerPoint Presentation</vt:lpstr>
      <vt:lpstr>Use Probabilities of the Presence of a Lithologic Unit to Answer Questions  Example: What is the connectivity between the upper and the lower aquifer?</vt:lpstr>
      <vt:lpstr>PowerPoint Presentation</vt:lpstr>
    </vt:vector>
  </TitlesOfParts>
  <Company>Parker Groudnwater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Parker</dc:creator>
  <cp:lastModifiedBy>Aaron Cole</cp:lastModifiedBy>
  <cp:revision>107</cp:revision>
  <dcterms:created xsi:type="dcterms:W3CDTF">2018-01-25T17:41:07Z</dcterms:created>
  <dcterms:modified xsi:type="dcterms:W3CDTF">2022-02-22T22:02:42Z</dcterms:modified>
</cp:coreProperties>
</file>